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68" r:id="rId2"/>
    <p:sldId id="489" r:id="rId3"/>
    <p:sldId id="385" r:id="rId4"/>
    <p:sldId id="295" r:id="rId5"/>
    <p:sldId id="391" r:id="rId6"/>
    <p:sldId id="292" r:id="rId7"/>
    <p:sldId id="430" r:id="rId8"/>
    <p:sldId id="429" r:id="rId9"/>
    <p:sldId id="273" r:id="rId10"/>
    <p:sldId id="258" r:id="rId11"/>
    <p:sldId id="274" r:id="rId12"/>
    <p:sldId id="275" r:id="rId13"/>
    <p:sldId id="260" r:id="rId14"/>
    <p:sldId id="261" r:id="rId15"/>
    <p:sldId id="257" r:id="rId16"/>
    <p:sldId id="259" r:id="rId17"/>
    <p:sldId id="490" r:id="rId18"/>
    <p:sldId id="491" r:id="rId19"/>
    <p:sldId id="492" r:id="rId20"/>
    <p:sldId id="262" r:id="rId21"/>
    <p:sldId id="263" r:id="rId22"/>
    <p:sldId id="264" r:id="rId23"/>
    <p:sldId id="265" r:id="rId24"/>
    <p:sldId id="266" r:id="rId25"/>
    <p:sldId id="267" r:id="rId26"/>
    <p:sldId id="270" r:id="rId27"/>
    <p:sldId id="269" r:id="rId28"/>
    <p:sldId id="271" r:id="rId29"/>
    <p:sldId id="272" r:id="rId30"/>
    <p:sldId id="277" r:id="rId31"/>
    <p:sldId id="278" r:id="rId32"/>
    <p:sldId id="279" r:id="rId33"/>
    <p:sldId id="280"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3" autoAdjust="0"/>
    <p:restoredTop sz="84651" autoAdjust="0"/>
  </p:normalViewPr>
  <p:slideViewPr>
    <p:cSldViewPr snapToGrid="0">
      <p:cViewPr varScale="1">
        <p:scale>
          <a:sx n="75" d="100"/>
          <a:sy n="75" d="100"/>
        </p:scale>
        <p:origin x="708" y="27"/>
      </p:cViewPr>
      <p:guideLst/>
    </p:cSldViewPr>
  </p:slideViewPr>
  <p:outlineViewPr>
    <p:cViewPr>
      <p:scale>
        <a:sx n="33" d="100"/>
        <a:sy n="33" d="100"/>
      </p:scale>
      <p:origin x="0" y="-2589"/>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userId="049e7ae9ffc1ede0" providerId="LiveId" clId="{C40A892D-C872-43EB-ABC5-AA7898D1E09B}"/>
    <pc:docChg chg="undo custSel modSld">
      <pc:chgData name="" userId="049e7ae9ffc1ede0" providerId="LiveId" clId="{C40A892D-C872-43EB-ABC5-AA7898D1E09B}" dt="2021-10-11T07:32:26.983" v="108" actId="20577"/>
      <pc:docMkLst>
        <pc:docMk/>
      </pc:docMkLst>
      <pc:sldChg chg="modSp">
        <pc:chgData name="" userId="049e7ae9ffc1ede0" providerId="LiveId" clId="{C40A892D-C872-43EB-ABC5-AA7898D1E09B}" dt="2021-10-11T06:47:49.569" v="29" actId="20577"/>
        <pc:sldMkLst>
          <pc:docMk/>
          <pc:sldMk cId="3340289540" sldId="257"/>
        </pc:sldMkLst>
        <pc:spChg chg="mod">
          <ac:chgData name="" userId="049e7ae9ffc1ede0" providerId="LiveId" clId="{C40A892D-C872-43EB-ABC5-AA7898D1E09B}" dt="2021-10-11T06:41:40.841" v="17" actId="2711"/>
          <ac:spMkLst>
            <pc:docMk/>
            <pc:sldMk cId="3340289540" sldId="257"/>
            <ac:spMk id="3" creationId="{DCD5CB41-AB7A-4AB3-ADDC-4A1A517F3CDE}"/>
          </ac:spMkLst>
        </pc:spChg>
        <pc:spChg chg="mod">
          <ac:chgData name="" userId="049e7ae9ffc1ede0" providerId="LiveId" clId="{C40A892D-C872-43EB-ABC5-AA7898D1E09B}" dt="2021-10-11T06:47:49.569" v="29" actId="20577"/>
          <ac:spMkLst>
            <pc:docMk/>
            <pc:sldMk cId="3340289540" sldId="257"/>
            <ac:spMk id="4" creationId="{00000000-0000-0000-0000-000000000000}"/>
          </ac:spMkLst>
        </pc:spChg>
        <pc:spChg chg="mod">
          <ac:chgData name="" userId="049e7ae9ffc1ede0" providerId="LiveId" clId="{C40A892D-C872-43EB-ABC5-AA7898D1E09B}" dt="2021-10-11T06:41:40.841" v="17" actId="2711"/>
          <ac:spMkLst>
            <pc:docMk/>
            <pc:sldMk cId="3340289540" sldId="257"/>
            <ac:spMk id="5" creationId="{71CEB953-22EF-4ECE-BFD8-31C3A7E116AA}"/>
          </ac:spMkLst>
        </pc:spChg>
        <pc:spChg chg="mod">
          <ac:chgData name="" userId="049e7ae9ffc1ede0" providerId="LiveId" clId="{C40A892D-C872-43EB-ABC5-AA7898D1E09B}" dt="2021-10-11T06:41:40.841" v="17" actId="2711"/>
          <ac:spMkLst>
            <pc:docMk/>
            <pc:sldMk cId="3340289540" sldId="257"/>
            <ac:spMk id="7" creationId="{724E0424-E113-420B-AC2F-FE055C3E448B}"/>
          </ac:spMkLst>
        </pc:spChg>
      </pc:sldChg>
      <pc:sldChg chg="modSp">
        <pc:chgData name="" userId="049e7ae9ffc1ede0" providerId="LiveId" clId="{C40A892D-C872-43EB-ABC5-AA7898D1E09B}" dt="2021-10-11T06:49:33.615" v="47" actId="20577"/>
        <pc:sldMkLst>
          <pc:docMk/>
          <pc:sldMk cId="2039138078" sldId="259"/>
        </pc:sldMkLst>
        <pc:spChg chg="mod">
          <ac:chgData name="" userId="049e7ae9ffc1ede0" providerId="LiveId" clId="{C40A892D-C872-43EB-ABC5-AA7898D1E09B}" dt="2021-10-11T06:49:33.615" v="47" actId="20577"/>
          <ac:spMkLst>
            <pc:docMk/>
            <pc:sldMk cId="2039138078" sldId="259"/>
            <ac:spMk id="5" creationId="{8BC0CBEB-D633-4182-B062-8EF25396226C}"/>
          </ac:spMkLst>
        </pc:spChg>
        <pc:spChg chg="mod">
          <ac:chgData name="" userId="049e7ae9ffc1ede0" providerId="LiveId" clId="{C40A892D-C872-43EB-ABC5-AA7898D1E09B}" dt="2021-10-11T06:42:06.805" v="24" actId="20577"/>
          <ac:spMkLst>
            <pc:docMk/>
            <pc:sldMk cId="2039138078" sldId="259"/>
            <ac:spMk id="7" creationId="{9C841D38-CF52-4774-9272-76E1ACB88767}"/>
          </ac:spMkLst>
        </pc:spChg>
      </pc:sldChg>
      <pc:sldChg chg="delSp">
        <pc:chgData name="" userId="049e7ae9ffc1ede0" providerId="LiveId" clId="{C40A892D-C872-43EB-ABC5-AA7898D1E09B}" dt="2021-10-11T06:41:24.590" v="15" actId="478"/>
        <pc:sldMkLst>
          <pc:docMk/>
          <pc:sldMk cId="3189788988" sldId="274"/>
        </pc:sldMkLst>
        <pc:picChg chg="del">
          <ac:chgData name="" userId="049e7ae9ffc1ede0" providerId="LiveId" clId="{C40A892D-C872-43EB-ABC5-AA7898D1E09B}" dt="2021-10-11T06:41:24.590" v="15" actId="478"/>
          <ac:picMkLst>
            <pc:docMk/>
            <pc:sldMk cId="3189788988" sldId="274"/>
            <ac:picMk id="8" creationId="{59CC2503-1024-4AB6-AE51-1F83F94F2811}"/>
          </ac:picMkLst>
        </pc:picChg>
      </pc:sldChg>
      <pc:sldChg chg="modSp">
        <pc:chgData name="" userId="049e7ae9ffc1ede0" providerId="LiveId" clId="{C40A892D-C872-43EB-ABC5-AA7898D1E09B}" dt="2021-10-11T07:19:55.647" v="90" actId="2711"/>
        <pc:sldMkLst>
          <pc:docMk/>
          <pc:sldMk cId="4076370146" sldId="277"/>
        </pc:sldMkLst>
        <pc:spChg chg="mod">
          <ac:chgData name="" userId="049e7ae9ffc1ede0" providerId="LiveId" clId="{C40A892D-C872-43EB-ABC5-AA7898D1E09B}" dt="2021-10-11T07:19:55.647" v="90" actId="2711"/>
          <ac:spMkLst>
            <pc:docMk/>
            <pc:sldMk cId="4076370146" sldId="277"/>
            <ac:spMk id="5" creationId="{9E36535E-8514-4D93-BA9F-AE77C762CC50}"/>
          </ac:spMkLst>
        </pc:spChg>
        <pc:spChg chg="mod">
          <ac:chgData name="" userId="049e7ae9ffc1ede0" providerId="LiveId" clId="{C40A892D-C872-43EB-ABC5-AA7898D1E09B}" dt="2021-10-11T07:19:55.647" v="90" actId="2711"/>
          <ac:spMkLst>
            <pc:docMk/>
            <pc:sldMk cId="4076370146" sldId="277"/>
            <ac:spMk id="7" creationId="{091B3BA5-5ABD-4128-8442-3356058A8527}"/>
          </ac:spMkLst>
        </pc:spChg>
        <pc:spChg chg="mod">
          <ac:chgData name="" userId="049e7ae9ffc1ede0" providerId="LiveId" clId="{C40A892D-C872-43EB-ABC5-AA7898D1E09B}" dt="2021-10-11T07:19:55.647" v="90" actId="2711"/>
          <ac:spMkLst>
            <pc:docMk/>
            <pc:sldMk cId="4076370146" sldId="277"/>
            <ac:spMk id="10" creationId="{921B14F6-BA34-4645-8F04-F27DF1F599E1}"/>
          </ac:spMkLst>
        </pc:spChg>
        <pc:picChg chg="mod">
          <ac:chgData name="" userId="049e7ae9ffc1ede0" providerId="LiveId" clId="{C40A892D-C872-43EB-ABC5-AA7898D1E09B}" dt="2021-10-11T07:19:23.912" v="86" actId="1076"/>
          <ac:picMkLst>
            <pc:docMk/>
            <pc:sldMk cId="4076370146" sldId="277"/>
            <ac:picMk id="14" creationId="{0951282F-29D8-4DAE-BBBD-F99C9B9F4F0B}"/>
          </ac:picMkLst>
        </pc:picChg>
      </pc:sldChg>
      <pc:sldChg chg="modSp">
        <pc:chgData name="" userId="049e7ae9ffc1ede0" providerId="LiveId" clId="{C40A892D-C872-43EB-ABC5-AA7898D1E09B}" dt="2021-10-11T07:20:03.248" v="92" actId="2711"/>
        <pc:sldMkLst>
          <pc:docMk/>
          <pc:sldMk cId="4101220737" sldId="278"/>
        </pc:sldMkLst>
        <pc:spChg chg="mod">
          <ac:chgData name="" userId="049e7ae9ffc1ede0" providerId="LiveId" clId="{C40A892D-C872-43EB-ABC5-AA7898D1E09B}" dt="2021-10-11T07:20:03.248" v="92" actId="2711"/>
          <ac:spMkLst>
            <pc:docMk/>
            <pc:sldMk cId="4101220737" sldId="278"/>
            <ac:spMk id="5" creationId="{EA8C5313-F1CC-4EB4-B99F-BC40EC39A13F}"/>
          </ac:spMkLst>
        </pc:spChg>
        <pc:spChg chg="mod">
          <ac:chgData name="" userId="049e7ae9ffc1ede0" providerId="LiveId" clId="{C40A892D-C872-43EB-ABC5-AA7898D1E09B}" dt="2021-10-11T07:20:03.248" v="92" actId="2711"/>
          <ac:spMkLst>
            <pc:docMk/>
            <pc:sldMk cId="4101220737" sldId="278"/>
            <ac:spMk id="7" creationId="{6DD03DB0-5CA2-4514-BC19-632FB9A94BAE}"/>
          </ac:spMkLst>
        </pc:spChg>
      </pc:sldChg>
      <pc:sldChg chg="modSp">
        <pc:chgData name="" userId="049e7ae9ffc1ede0" providerId="LiveId" clId="{C40A892D-C872-43EB-ABC5-AA7898D1E09B}" dt="2021-10-11T07:20:14.842" v="96" actId="20577"/>
        <pc:sldMkLst>
          <pc:docMk/>
          <pc:sldMk cId="544808755" sldId="279"/>
        </pc:sldMkLst>
        <pc:spChg chg="mod">
          <ac:chgData name="" userId="049e7ae9ffc1ede0" providerId="LiveId" clId="{C40A892D-C872-43EB-ABC5-AA7898D1E09B}" dt="2021-10-11T07:20:09.865" v="94" actId="2711"/>
          <ac:spMkLst>
            <pc:docMk/>
            <pc:sldMk cId="544808755" sldId="279"/>
            <ac:spMk id="5" creationId="{3AF54CF1-4038-42BA-8DD7-EEE5EE9D0E94}"/>
          </ac:spMkLst>
        </pc:spChg>
        <pc:spChg chg="mod">
          <ac:chgData name="" userId="049e7ae9ffc1ede0" providerId="LiveId" clId="{C40A892D-C872-43EB-ABC5-AA7898D1E09B}" dt="2021-10-11T07:20:14.842" v="96" actId="20577"/>
          <ac:spMkLst>
            <pc:docMk/>
            <pc:sldMk cId="544808755" sldId="279"/>
            <ac:spMk id="7" creationId="{D7541F92-EB7D-4420-B8D3-56B3613DF9F9}"/>
          </ac:spMkLst>
        </pc:spChg>
        <pc:spChg chg="mod">
          <ac:chgData name="" userId="049e7ae9ffc1ede0" providerId="LiveId" clId="{C40A892D-C872-43EB-ABC5-AA7898D1E09B}" dt="2021-10-11T07:20:09.865" v="94" actId="2711"/>
          <ac:spMkLst>
            <pc:docMk/>
            <pc:sldMk cId="544808755" sldId="279"/>
            <ac:spMk id="11" creationId="{B63DEFEF-6FD0-4023-A490-8A8400235509}"/>
          </ac:spMkLst>
        </pc:spChg>
      </pc:sldChg>
      <pc:sldChg chg="modSp">
        <pc:chgData name="" userId="049e7ae9ffc1ede0" providerId="LiveId" clId="{C40A892D-C872-43EB-ABC5-AA7898D1E09B}" dt="2021-10-11T07:20:30.933" v="103" actId="20577"/>
        <pc:sldMkLst>
          <pc:docMk/>
          <pc:sldMk cId="4029027101" sldId="280"/>
        </pc:sldMkLst>
        <pc:spChg chg="mod">
          <ac:chgData name="" userId="049e7ae9ffc1ede0" providerId="LiveId" clId="{C40A892D-C872-43EB-ABC5-AA7898D1E09B}" dt="2021-10-11T07:20:30.933" v="103" actId="20577"/>
          <ac:spMkLst>
            <pc:docMk/>
            <pc:sldMk cId="4029027101" sldId="280"/>
            <ac:spMk id="5" creationId="{815D5416-601D-4B50-A1B3-2F1E55CD3569}"/>
          </ac:spMkLst>
        </pc:spChg>
        <pc:spChg chg="mod">
          <ac:chgData name="" userId="049e7ae9ffc1ede0" providerId="LiveId" clId="{C40A892D-C872-43EB-ABC5-AA7898D1E09B}" dt="2021-10-11T07:20:23.702" v="98" actId="2711"/>
          <ac:spMkLst>
            <pc:docMk/>
            <pc:sldMk cId="4029027101" sldId="280"/>
            <ac:spMk id="8" creationId="{EFD95AD9-AD5D-4D1B-891C-3D135B108DCA}"/>
          </ac:spMkLst>
        </pc:spChg>
      </pc:sldChg>
      <pc:sldChg chg="modSp">
        <pc:chgData name="" userId="049e7ae9ffc1ede0" providerId="LiveId" clId="{C40A892D-C872-43EB-ABC5-AA7898D1E09B}" dt="2021-10-11T06:38:15.225" v="10" actId="2711"/>
        <pc:sldMkLst>
          <pc:docMk/>
          <pc:sldMk cId="0" sldId="292"/>
        </pc:sldMkLst>
        <pc:spChg chg="mod">
          <ac:chgData name="" userId="049e7ae9ffc1ede0" providerId="LiveId" clId="{C40A892D-C872-43EB-ABC5-AA7898D1E09B}" dt="2021-10-11T06:38:15.225" v="10" actId="2711"/>
          <ac:spMkLst>
            <pc:docMk/>
            <pc:sldMk cId="0" sldId="292"/>
            <ac:spMk id="4" creationId="{00000000-0000-0000-0000-000000000000}"/>
          </ac:spMkLst>
        </pc:spChg>
        <pc:spChg chg="mod">
          <ac:chgData name="" userId="049e7ae9ffc1ede0" providerId="LiveId" clId="{C40A892D-C872-43EB-ABC5-AA7898D1E09B}" dt="2021-10-11T06:38:15.225" v="10" actId="2711"/>
          <ac:spMkLst>
            <pc:docMk/>
            <pc:sldMk cId="0" sldId="292"/>
            <ac:spMk id="5" creationId="{00000000-0000-0000-0000-000000000000}"/>
          </ac:spMkLst>
        </pc:spChg>
      </pc:sldChg>
      <pc:sldChg chg="modSp">
        <pc:chgData name="" userId="049e7ae9ffc1ede0" providerId="LiveId" clId="{C40A892D-C872-43EB-ABC5-AA7898D1E09B}" dt="2021-10-11T06:37:22.968" v="6" actId="2711"/>
        <pc:sldMkLst>
          <pc:docMk/>
          <pc:sldMk cId="0" sldId="295"/>
        </pc:sldMkLst>
        <pc:spChg chg="mod">
          <ac:chgData name="" userId="049e7ae9ffc1ede0" providerId="LiveId" clId="{C40A892D-C872-43EB-ABC5-AA7898D1E09B}" dt="2021-10-11T06:37:22.968" v="6" actId="2711"/>
          <ac:spMkLst>
            <pc:docMk/>
            <pc:sldMk cId="0" sldId="295"/>
            <ac:spMk id="4" creationId="{00000000-0000-0000-0000-000000000000}"/>
          </ac:spMkLst>
        </pc:spChg>
        <pc:spChg chg="mod">
          <ac:chgData name="" userId="049e7ae9ffc1ede0" providerId="LiveId" clId="{C40A892D-C872-43EB-ABC5-AA7898D1E09B}" dt="2021-10-11T06:37:22.968" v="6" actId="2711"/>
          <ac:spMkLst>
            <pc:docMk/>
            <pc:sldMk cId="0" sldId="295"/>
            <ac:spMk id="5" creationId="{00000000-0000-0000-0000-000000000000}"/>
          </ac:spMkLst>
        </pc:spChg>
        <pc:spChg chg="mod">
          <ac:chgData name="" userId="049e7ae9ffc1ede0" providerId="LiveId" clId="{C40A892D-C872-43EB-ABC5-AA7898D1E09B}" dt="2021-10-11T06:37:22.968" v="6" actId="2711"/>
          <ac:spMkLst>
            <pc:docMk/>
            <pc:sldMk cId="0" sldId="295"/>
            <ac:spMk id="6" creationId="{00000000-0000-0000-0000-000000000000}"/>
          </ac:spMkLst>
        </pc:spChg>
        <pc:spChg chg="mod">
          <ac:chgData name="" userId="049e7ae9ffc1ede0" providerId="LiveId" clId="{C40A892D-C872-43EB-ABC5-AA7898D1E09B}" dt="2021-10-11T06:37:22.968" v="6" actId="2711"/>
          <ac:spMkLst>
            <pc:docMk/>
            <pc:sldMk cId="0" sldId="295"/>
            <ac:spMk id="7" creationId="{00000000-0000-0000-0000-000000000000}"/>
          </ac:spMkLst>
        </pc:spChg>
        <pc:spChg chg="mod">
          <ac:chgData name="" userId="049e7ae9ffc1ede0" providerId="LiveId" clId="{C40A892D-C872-43EB-ABC5-AA7898D1E09B}" dt="2021-10-11T06:37:22.968" v="6" actId="2711"/>
          <ac:spMkLst>
            <pc:docMk/>
            <pc:sldMk cId="0" sldId="295"/>
            <ac:spMk id="8" creationId="{00000000-0000-0000-0000-000000000000}"/>
          </ac:spMkLst>
        </pc:spChg>
        <pc:spChg chg="mod">
          <ac:chgData name="" userId="049e7ae9ffc1ede0" providerId="LiveId" clId="{C40A892D-C872-43EB-ABC5-AA7898D1E09B}" dt="2021-10-11T06:37:22.968" v="6" actId="2711"/>
          <ac:spMkLst>
            <pc:docMk/>
            <pc:sldMk cId="0" sldId="295"/>
            <ac:spMk id="9" creationId="{00000000-0000-0000-0000-000000000000}"/>
          </ac:spMkLst>
        </pc:spChg>
        <pc:spChg chg="mod">
          <ac:chgData name="" userId="049e7ae9ffc1ede0" providerId="LiveId" clId="{C40A892D-C872-43EB-ABC5-AA7898D1E09B}" dt="2021-10-11T06:37:22.968" v="6" actId="2711"/>
          <ac:spMkLst>
            <pc:docMk/>
            <pc:sldMk cId="0" sldId="295"/>
            <ac:spMk id="13" creationId="{00000000-0000-0000-0000-000000000000}"/>
          </ac:spMkLst>
        </pc:spChg>
        <pc:spChg chg="mod">
          <ac:chgData name="" userId="049e7ae9ffc1ede0" providerId="LiveId" clId="{C40A892D-C872-43EB-ABC5-AA7898D1E09B}" dt="2021-10-11T06:37:22.968" v="6" actId="2711"/>
          <ac:spMkLst>
            <pc:docMk/>
            <pc:sldMk cId="0" sldId="295"/>
            <ac:spMk id="14" creationId="{00000000-0000-0000-0000-000000000000}"/>
          </ac:spMkLst>
        </pc:spChg>
        <pc:spChg chg="mod">
          <ac:chgData name="" userId="049e7ae9ffc1ede0" providerId="LiveId" clId="{C40A892D-C872-43EB-ABC5-AA7898D1E09B}" dt="2021-10-11T06:37:22.968" v="6" actId="2711"/>
          <ac:spMkLst>
            <pc:docMk/>
            <pc:sldMk cId="0" sldId="295"/>
            <ac:spMk id="16" creationId="{00000000-0000-0000-0000-000000000000}"/>
          </ac:spMkLst>
        </pc:spChg>
        <pc:spChg chg="mod">
          <ac:chgData name="" userId="049e7ae9ffc1ede0" providerId="LiveId" clId="{C40A892D-C872-43EB-ABC5-AA7898D1E09B}" dt="2021-10-11T06:37:22.968" v="6" actId="2711"/>
          <ac:spMkLst>
            <pc:docMk/>
            <pc:sldMk cId="0" sldId="295"/>
            <ac:spMk id="17" creationId="{00000000-0000-0000-0000-000000000000}"/>
          </ac:spMkLst>
        </pc:spChg>
        <pc:spChg chg="mod">
          <ac:chgData name="" userId="049e7ae9ffc1ede0" providerId="LiveId" clId="{C40A892D-C872-43EB-ABC5-AA7898D1E09B}" dt="2021-10-11T06:37:22.968" v="6" actId="2711"/>
          <ac:spMkLst>
            <pc:docMk/>
            <pc:sldMk cId="0" sldId="295"/>
            <ac:spMk id="18" creationId="{00000000-0000-0000-0000-000000000000}"/>
          </ac:spMkLst>
        </pc:spChg>
      </pc:sldChg>
      <pc:sldChg chg="modSp">
        <pc:chgData name="" userId="049e7ae9ffc1ede0" providerId="LiveId" clId="{C40A892D-C872-43EB-ABC5-AA7898D1E09B}" dt="2021-10-11T06:37:04.814" v="4" actId="2711"/>
        <pc:sldMkLst>
          <pc:docMk/>
          <pc:sldMk cId="0" sldId="385"/>
        </pc:sldMkLst>
        <pc:spChg chg="mod">
          <ac:chgData name="" userId="049e7ae9ffc1ede0" providerId="LiveId" clId="{C40A892D-C872-43EB-ABC5-AA7898D1E09B}" dt="2021-10-11T06:37:04.814" v="4" actId="2711"/>
          <ac:spMkLst>
            <pc:docMk/>
            <pc:sldMk cId="0" sldId="385"/>
            <ac:spMk id="4" creationId="{00000000-0000-0000-0000-000000000000}"/>
          </ac:spMkLst>
        </pc:spChg>
        <pc:spChg chg="mod">
          <ac:chgData name="" userId="049e7ae9ffc1ede0" providerId="LiveId" clId="{C40A892D-C872-43EB-ABC5-AA7898D1E09B}" dt="2021-10-11T06:37:04.814" v="4" actId="2711"/>
          <ac:spMkLst>
            <pc:docMk/>
            <pc:sldMk cId="0" sldId="385"/>
            <ac:spMk id="6" creationId="{00000000-0000-0000-0000-000000000000}"/>
          </ac:spMkLst>
        </pc:spChg>
        <pc:spChg chg="mod">
          <ac:chgData name="" userId="049e7ae9ffc1ede0" providerId="LiveId" clId="{C40A892D-C872-43EB-ABC5-AA7898D1E09B}" dt="2021-10-11T06:37:04.814" v="4" actId="2711"/>
          <ac:spMkLst>
            <pc:docMk/>
            <pc:sldMk cId="0" sldId="385"/>
            <ac:spMk id="7" creationId="{00000000-0000-0000-0000-000000000000}"/>
          </ac:spMkLst>
        </pc:spChg>
        <pc:spChg chg="mod">
          <ac:chgData name="" userId="049e7ae9ffc1ede0" providerId="LiveId" clId="{C40A892D-C872-43EB-ABC5-AA7898D1E09B}" dt="2021-10-11T06:37:04.814" v="4" actId="2711"/>
          <ac:spMkLst>
            <pc:docMk/>
            <pc:sldMk cId="0" sldId="385"/>
            <ac:spMk id="8" creationId="{00000000-0000-0000-0000-000000000000}"/>
          </ac:spMkLst>
        </pc:spChg>
        <pc:spChg chg="mod">
          <ac:chgData name="" userId="049e7ae9ffc1ede0" providerId="LiveId" clId="{C40A892D-C872-43EB-ABC5-AA7898D1E09B}" dt="2021-10-11T06:37:04.814" v="4" actId="2711"/>
          <ac:spMkLst>
            <pc:docMk/>
            <pc:sldMk cId="0" sldId="385"/>
            <ac:spMk id="9" creationId="{00000000-0000-0000-0000-000000000000}"/>
          </ac:spMkLst>
        </pc:spChg>
        <pc:spChg chg="mod">
          <ac:chgData name="" userId="049e7ae9ffc1ede0" providerId="LiveId" clId="{C40A892D-C872-43EB-ABC5-AA7898D1E09B}" dt="2021-10-11T06:37:04.814" v="4" actId="2711"/>
          <ac:spMkLst>
            <pc:docMk/>
            <pc:sldMk cId="0" sldId="385"/>
            <ac:spMk id="11" creationId="{00000000-0000-0000-0000-000000000000}"/>
          </ac:spMkLst>
        </pc:spChg>
        <pc:spChg chg="mod">
          <ac:chgData name="" userId="049e7ae9ffc1ede0" providerId="LiveId" clId="{C40A892D-C872-43EB-ABC5-AA7898D1E09B}" dt="2021-10-11T06:37:04.814" v="4" actId="2711"/>
          <ac:spMkLst>
            <pc:docMk/>
            <pc:sldMk cId="0" sldId="385"/>
            <ac:spMk id="12" creationId="{00000000-0000-0000-0000-000000000000}"/>
          </ac:spMkLst>
        </pc:spChg>
        <pc:spChg chg="mod">
          <ac:chgData name="" userId="049e7ae9ffc1ede0" providerId="LiveId" clId="{C40A892D-C872-43EB-ABC5-AA7898D1E09B}" dt="2021-10-11T06:37:04.814" v="4" actId="2711"/>
          <ac:spMkLst>
            <pc:docMk/>
            <pc:sldMk cId="0" sldId="385"/>
            <ac:spMk id="13" creationId="{00000000-0000-0000-0000-000000000000}"/>
          </ac:spMkLst>
        </pc:spChg>
        <pc:spChg chg="mod">
          <ac:chgData name="" userId="049e7ae9ffc1ede0" providerId="LiveId" clId="{C40A892D-C872-43EB-ABC5-AA7898D1E09B}" dt="2021-10-11T06:37:04.814" v="4" actId="2711"/>
          <ac:spMkLst>
            <pc:docMk/>
            <pc:sldMk cId="0" sldId="385"/>
            <ac:spMk id="14" creationId="{00000000-0000-0000-0000-000000000000}"/>
          </ac:spMkLst>
        </pc:spChg>
        <pc:spChg chg="mod">
          <ac:chgData name="" userId="049e7ae9ffc1ede0" providerId="LiveId" clId="{C40A892D-C872-43EB-ABC5-AA7898D1E09B}" dt="2021-10-11T06:37:04.814" v="4" actId="2711"/>
          <ac:spMkLst>
            <pc:docMk/>
            <pc:sldMk cId="0" sldId="385"/>
            <ac:spMk id="16" creationId="{00000000-0000-0000-0000-000000000000}"/>
          </ac:spMkLst>
        </pc:spChg>
        <pc:spChg chg="mod">
          <ac:chgData name="" userId="049e7ae9ffc1ede0" providerId="LiveId" clId="{C40A892D-C872-43EB-ABC5-AA7898D1E09B}" dt="2021-10-11T06:37:04.814" v="4" actId="2711"/>
          <ac:spMkLst>
            <pc:docMk/>
            <pc:sldMk cId="0" sldId="385"/>
            <ac:spMk id="17" creationId="{00000000-0000-0000-0000-000000000000}"/>
          </ac:spMkLst>
        </pc:spChg>
        <pc:spChg chg="mod">
          <ac:chgData name="" userId="049e7ae9ffc1ede0" providerId="LiveId" clId="{C40A892D-C872-43EB-ABC5-AA7898D1E09B}" dt="2021-10-11T06:37:04.814" v="4" actId="2711"/>
          <ac:spMkLst>
            <pc:docMk/>
            <pc:sldMk cId="0" sldId="385"/>
            <ac:spMk id="18" creationId="{00000000-0000-0000-0000-000000000000}"/>
          </ac:spMkLst>
        </pc:spChg>
        <pc:spChg chg="mod">
          <ac:chgData name="" userId="049e7ae9ffc1ede0" providerId="LiveId" clId="{C40A892D-C872-43EB-ABC5-AA7898D1E09B}" dt="2021-10-11T06:37:04.814" v="4" actId="2711"/>
          <ac:spMkLst>
            <pc:docMk/>
            <pc:sldMk cId="0" sldId="385"/>
            <ac:spMk id="19" creationId="{00000000-0000-0000-0000-000000000000}"/>
          </ac:spMkLst>
        </pc:spChg>
        <pc:spChg chg="mod">
          <ac:chgData name="" userId="049e7ae9ffc1ede0" providerId="LiveId" clId="{C40A892D-C872-43EB-ABC5-AA7898D1E09B}" dt="2021-10-11T06:37:04.814" v="4" actId="2711"/>
          <ac:spMkLst>
            <pc:docMk/>
            <pc:sldMk cId="0" sldId="385"/>
            <ac:spMk id="20" creationId="{00000000-0000-0000-0000-000000000000}"/>
          </ac:spMkLst>
        </pc:spChg>
        <pc:spChg chg="mod">
          <ac:chgData name="" userId="049e7ae9ffc1ede0" providerId="LiveId" clId="{C40A892D-C872-43EB-ABC5-AA7898D1E09B}" dt="2021-10-11T06:37:04.814" v="4" actId="2711"/>
          <ac:spMkLst>
            <pc:docMk/>
            <pc:sldMk cId="0" sldId="385"/>
            <ac:spMk id="21" creationId="{00000000-0000-0000-0000-000000000000}"/>
          </ac:spMkLst>
        </pc:spChg>
        <pc:spChg chg="mod">
          <ac:chgData name="" userId="049e7ae9ffc1ede0" providerId="LiveId" clId="{C40A892D-C872-43EB-ABC5-AA7898D1E09B}" dt="2021-10-11T06:37:04.814" v="4" actId="2711"/>
          <ac:spMkLst>
            <pc:docMk/>
            <pc:sldMk cId="0" sldId="385"/>
            <ac:spMk id="22" creationId="{00000000-0000-0000-0000-000000000000}"/>
          </ac:spMkLst>
        </pc:spChg>
        <pc:spChg chg="mod">
          <ac:chgData name="" userId="049e7ae9ffc1ede0" providerId="LiveId" clId="{C40A892D-C872-43EB-ABC5-AA7898D1E09B}" dt="2021-10-11T06:37:04.814" v="4" actId="2711"/>
          <ac:spMkLst>
            <pc:docMk/>
            <pc:sldMk cId="0" sldId="385"/>
            <ac:spMk id="23" creationId="{00000000-0000-0000-0000-000000000000}"/>
          </ac:spMkLst>
        </pc:spChg>
        <pc:spChg chg="mod">
          <ac:chgData name="" userId="049e7ae9ffc1ede0" providerId="LiveId" clId="{C40A892D-C872-43EB-ABC5-AA7898D1E09B}" dt="2021-10-11T06:37:04.814" v="4" actId="2711"/>
          <ac:spMkLst>
            <pc:docMk/>
            <pc:sldMk cId="0" sldId="385"/>
            <ac:spMk id="24" creationId="{00000000-0000-0000-0000-000000000000}"/>
          </ac:spMkLst>
        </pc:spChg>
        <pc:spChg chg="mod">
          <ac:chgData name="" userId="049e7ae9ffc1ede0" providerId="LiveId" clId="{C40A892D-C872-43EB-ABC5-AA7898D1E09B}" dt="2021-10-11T06:37:04.814" v="4" actId="2711"/>
          <ac:spMkLst>
            <pc:docMk/>
            <pc:sldMk cId="0" sldId="385"/>
            <ac:spMk id="25" creationId="{00000000-0000-0000-0000-000000000000}"/>
          </ac:spMkLst>
        </pc:spChg>
      </pc:sldChg>
      <pc:sldChg chg="modSp">
        <pc:chgData name="" userId="049e7ae9ffc1ede0" providerId="LiveId" clId="{C40A892D-C872-43EB-ABC5-AA7898D1E09B}" dt="2021-10-11T06:37:52.108" v="8" actId="2711"/>
        <pc:sldMkLst>
          <pc:docMk/>
          <pc:sldMk cId="0" sldId="391"/>
        </pc:sldMkLst>
        <pc:spChg chg="mod">
          <ac:chgData name="" userId="049e7ae9ffc1ede0" providerId="LiveId" clId="{C40A892D-C872-43EB-ABC5-AA7898D1E09B}" dt="2021-10-11T06:37:52.108" v="8" actId="2711"/>
          <ac:spMkLst>
            <pc:docMk/>
            <pc:sldMk cId="0" sldId="391"/>
            <ac:spMk id="9" creationId="{00000000-0000-0000-0000-000000000000}"/>
          </ac:spMkLst>
        </pc:spChg>
        <pc:spChg chg="mod">
          <ac:chgData name="" userId="049e7ae9ffc1ede0" providerId="LiveId" clId="{C40A892D-C872-43EB-ABC5-AA7898D1E09B}" dt="2021-10-11T06:37:52.108" v="8" actId="2711"/>
          <ac:spMkLst>
            <pc:docMk/>
            <pc:sldMk cId="0" sldId="391"/>
            <ac:spMk id="10" creationId="{00000000-0000-0000-0000-000000000000}"/>
          </ac:spMkLst>
        </pc:spChg>
        <pc:spChg chg="mod">
          <ac:chgData name="" userId="049e7ae9ffc1ede0" providerId="LiveId" clId="{C40A892D-C872-43EB-ABC5-AA7898D1E09B}" dt="2021-10-11T06:37:52.108" v="8" actId="2711"/>
          <ac:spMkLst>
            <pc:docMk/>
            <pc:sldMk cId="0" sldId="391"/>
            <ac:spMk id="11" creationId="{00000000-0000-0000-0000-000000000000}"/>
          </ac:spMkLst>
        </pc:spChg>
        <pc:spChg chg="mod">
          <ac:chgData name="" userId="049e7ae9ffc1ede0" providerId="LiveId" clId="{C40A892D-C872-43EB-ABC5-AA7898D1E09B}" dt="2021-10-11T06:37:52.108" v="8" actId="2711"/>
          <ac:spMkLst>
            <pc:docMk/>
            <pc:sldMk cId="0" sldId="391"/>
            <ac:spMk id="12" creationId="{00000000-0000-0000-0000-000000000000}"/>
          </ac:spMkLst>
        </pc:spChg>
        <pc:spChg chg="mod">
          <ac:chgData name="" userId="049e7ae9ffc1ede0" providerId="LiveId" clId="{C40A892D-C872-43EB-ABC5-AA7898D1E09B}" dt="2021-10-11T06:37:52.108" v="8" actId="2711"/>
          <ac:spMkLst>
            <pc:docMk/>
            <pc:sldMk cId="0" sldId="391"/>
            <ac:spMk id="13" creationId="{00000000-0000-0000-0000-000000000000}"/>
          </ac:spMkLst>
        </pc:spChg>
        <pc:spChg chg="mod">
          <ac:chgData name="" userId="049e7ae9ffc1ede0" providerId="LiveId" clId="{C40A892D-C872-43EB-ABC5-AA7898D1E09B}" dt="2021-10-11T06:37:52.108" v="8" actId="2711"/>
          <ac:spMkLst>
            <pc:docMk/>
            <pc:sldMk cId="0" sldId="391"/>
            <ac:spMk id="14" creationId="{00000000-0000-0000-0000-000000000000}"/>
          </ac:spMkLst>
        </pc:spChg>
        <pc:spChg chg="mod">
          <ac:chgData name="" userId="049e7ae9ffc1ede0" providerId="LiveId" clId="{C40A892D-C872-43EB-ABC5-AA7898D1E09B}" dt="2021-10-11T06:37:52.108" v="8" actId="2711"/>
          <ac:spMkLst>
            <pc:docMk/>
            <pc:sldMk cId="0" sldId="391"/>
            <ac:spMk id="15" creationId="{00000000-0000-0000-0000-000000000000}"/>
          </ac:spMkLst>
        </pc:spChg>
        <pc:spChg chg="mod">
          <ac:chgData name="" userId="049e7ae9ffc1ede0" providerId="LiveId" clId="{C40A892D-C872-43EB-ABC5-AA7898D1E09B}" dt="2021-10-11T06:37:52.108" v="8" actId="2711"/>
          <ac:spMkLst>
            <pc:docMk/>
            <pc:sldMk cId="0" sldId="391"/>
            <ac:spMk id="16" creationId="{00000000-0000-0000-0000-000000000000}"/>
          </ac:spMkLst>
        </pc:spChg>
        <pc:spChg chg="mod">
          <ac:chgData name="" userId="049e7ae9ffc1ede0" providerId="LiveId" clId="{C40A892D-C872-43EB-ABC5-AA7898D1E09B}" dt="2021-10-11T06:37:52.108" v="8" actId="2711"/>
          <ac:spMkLst>
            <pc:docMk/>
            <pc:sldMk cId="0" sldId="391"/>
            <ac:spMk id="17" creationId="{00000000-0000-0000-0000-000000000000}"/>
          </ac:spMkLst>
        </pc:spChg>
        <pc:spChg chg="mod">
          <ac:chgData name="" userId="049e7ae9ffc1ede0" providerId="LiveId" clId="{C40A892D-C872-43EB-ABC5-AA7898D1E09B}" dt="2021-10-11T06:37:52.108" v="8" actId="2711"/>
          <ac:spMkLst>
            <pc:docMk/>
            <pc:sldMk cId="0" sldId="391"/>
            <ac:spMk id="18" creationId="{00000000-0000-0000-0000-000000000000}"/>
          </ac:spMkLst>
        </pc:spChg>
        <pc:spChg chg="mod">
          <ac:chgData name="" userId="049e7ae9ffc1ede0" providerId="LiveId" clId="{C40A892D-C872-43EB-ABC5-AA7898D1E09B}" dt="2021-10-11T06:37:52.108" v="8" actId="2711"/>
          <ac:spMkLst>
            <pc:docMk/>
            <pc:sldMk cId="0" sldId="391"/>
            <ac:spMk id="20" creationId="{00000000-0000-0000-0000-000000000000}"/>
          </ac:spMkLst>
        </pc:spChg>
        <pc:cxnChg chg="mod">
          <ac:chgData name="" userId="049e7ae9ffc1ede0" providerId="LiveId" clId="{C40A892D-C872-43EB-ABC5-AA7898D1E09B}" dt="2021-10-11T06:37:49.983" v="7" actId="2711"/>
          <ac:cxnSpMkLst>
            <pc:docMk/>
            <pc:sldMk cId="0" sldId="391"/>
            <ac:cxnSpMk id="3" creationId="{00000000-0000-0000-0000-000000000000}"/>
          </ac:cxnSpMkLst>
        </pc:cxnChg>
        <pc:cxnChg chg="mod">
          <ac:chgData name="" userId="049e7ae9ffc1ede0" providerId="LiveId" clId="{C40A892D-C872-43EB-ABC5-AA7898D1E09B}" dt="2021-10-11T06:37:49.983" v="7" actId="2711"/>
          <ac:cxnSpMkLst>
            <pc:docMk/>
            <pc:sldMk cId="0" sldId="391"/>
            <ac:cxnSpMk id="5" creationId="{00000000-0000-0000-0000-000000000000}"/>
          </ac:cxnSpMkLst>
        </pc:cxnChg>
      </pc:sldChg>
      <pc:sldChg chg="modSp">
        <pc:chgData name="" userId="049e7ae9ffc1ede0" providerId="LiveId" clId="{C40A892D-C872-43EB-ABC5-AA7898D1E09B}" dt="2021-10-11T06:39:21.347" v="14" actId="2711"/>
        <pc:sldMkLst>
          <pc:docMk/>
          <pc:sldMk cId="0" sldId="429"/>
        </pc:sldMkLst>
        <pc:spChg chg="mod">
          <ac:chgData name="" userId="049e7ae9ffc1ede0" providerId="LiveId" clId="{C40A892D-C872-43EB-ABC5-AA7898D1E09B}" dt="2021-10-11T06:39:21.347" v="14" actId="2711"/>
          <ac:spMkLst>
            <pc:docMk/>
            <pc:sldMk cId="0" sldId="429"/>
            <ac:spMk id="6" creationId="{00000000-0000-0000-0000-000000000000}"/>
          </ac:spMkLst>
        </pc:spChg>
        <pc:spChg chg="mod">
          <ac:chgData name="" userId="049e7ae9ffc1ede0" providerId="LiveId" clId="{C40A892D-C872-43EB-ABC5-AA7898D1E09B}" dt="2021-10-11T06:39:21.347" v="14" actId="2711"/>
          <ac:spMkLst>
            <pc:docMk/>
            <pc:sldMk cId="0" sldId="429"/>
            <ac:spMk id="7" creationId="{00000000-0000-0000-0000-000000000000}"/>
          </ac:spMkLst>
        </pc:spChg>
        <pc:spChg chg="mod">
          <ac:chgData name="" userId="049e7ae9ffc1ede0" providerId="LiveId" clId="{C40A892D-C872-43EB-ABC5-AA7898D1E09B}" dt="2021-10-11T06:39:21.347" v="14" actId="2711"/>
          <ac:spMkLst>
            <pc:docMk/>
            <pc:sldMk cId="0" sldId="429"/>
            <ac:spMk id="5122" creationId="{00000000-0000-0000-0000-000000000000}"/>
          </ac:spMkLst>
        </pc:spChg>
        <pc:spChg chg="mod">
          <ac:chgData name="" userId="049e7ae9ffc1ede0" providerId="LiveId" clId="{C40A892D-C872-43EB-ABC5-AA7898D1E09B}" dt="2021-10-11T06:39:21.347" v="14" actId="2711"/>
          <ac:spMkLst>
            <pc:docMk/>
            <pc:sldMk cId="0" sldId="429"/>
            <ac:spMk id="5123" creationId="{00000000-0000-0000-0000-000000000000}"/>
          </ac:spMkLst>
        </pc:spChg>
      </pc:sldChg>
      <pc:sldChg chg="modSp">
        <pc:chgData name="" userId="049e7ae9ffc1ede0" providerId="LiveId" clId="{C40A892D-C872-43EB-ABC5-AA7898D1E09B}" dt="2021-10-11T06:39:08.187" v="12" actId="2711"/>
        <pc:sldMkLst>
          <pc:docMk/>
          <pc:sldMk cId="0" sldId="430"/>
        </pc:sldMkLst>
        <pc:spChg chg="mod">
          <ac:chgData name="" userId="049e7ae9ffc1ede0" providerId="LiveId" clId="{C40A892D-C872-43EB-ABC5-AA7898D1E09B}" dt="2021-10-11T06:39:08.187" v="12" actId="2711"/>
          <ac:spMkLst>
            <pc:docMk/>
            <pc:sldMk cId="0" sldId="430"/>
            <ac:spMk id="14" creationId="{00000000-0000-0000-0000-000000000000}"/>
          </ac:spMkLst>
        </pc:spChg>
        <pc:spChg chg="mod">
          <ac:chgData name="" userId="049e7ae9ffc1ede0" providerId="LiveId" clId="{C40A892D-C872-43EB-ABC5-AA7898D1E09B}" dt="2021-10-11T06:39:08.187" v="12" actId="2711"/>
          <ac:spMkLst>
            <pc:docMk/>
            <pc:sldMk cId="0" sldId="430"/>
            <ac:spMk id="16" creationId="{00000000-0000-0000-0000-000000000000}"/>
          </ac:spMkLst>
        </pc:spChg>
        <pc:spChg chg="mod">
          <ac:chgData name="" userId="049e7ae9ffc1ede0" providerId="LiveId" clId="{C40A892D-C872-43EB-ABC5-AA7898D1E09B}" dt="2021-10-11T06:39:08.187" v="12" actId="2711"/>
          <ac:spMkLst>
            <pc:docMk/>
            <pc:sldMk cId="0" sldId="430"/>
            <ac:spMk id="3077" creationId="{00000000-0000-0000-0000-000000000000}"/>
          </ac:spMkLst>
        </pc:spChg>
        <pc:spChg chg="mod">
          <ac:chgData name="" userId="049e7ae9ffc1ede0" providerId="LiveId" clId="{C40A892D-C872-43EB-ABC5-AA7898D1E09B}" dt="2021-10-11T06:39:08.187" v="12" actId="2711"/>
          <ac:spMkLst>
            <pc:docMk/>
            <pc:sldMk cId="0" sldId="430"/>
            <ac:spMk id="3078" creationId="{00000000-0000-0000-0000-000000000000}"/>
          </ac:spMkLst>
        </pc:spChg>
        <pc:spChg chg="mod">
          <ac:chgData name="" userId="049e7ae9ffc1ede0" providerId="LiveId" clId="{C40A892D-C872-43EB-ABC5-AA7898D1E09B}" dt="2021-10-11T06:39:08.187" v="12" actId="2711"/>
          <ac:spMkLst>
            <pc:docMk/>
            <pc:sldMk cId="0" sldId="430"/>
            <ac:spMk id="3079" creationId="{00000000-0000-0000-0000-000000000000}"/>
          </ac:spMkLst>
        </pc:spChg>
        <pc:picChg chg="mod">
          <ac:chgData name="" userId="049e7ae9ffc1ede0" providerId="LiveId" clId="{C40A892D-C872-43EB-ABC5-AA7898D1E09B}" dt="2021-10-11T06:39:08.187" v="12" actId="2711"/>
          <ac:picMkLst>
            <pc:docMk/>
            <pc:sldMk cId="0" sldId="430"/>
            <ac:picMk id="15" creationId="{00000000-0000-0000-0000-000000000000}"/>
          </ac:picMkLst>
        </pc:picChg>
      </pc:sldChg>
      <pc:sldChg chg="modSp">
        <pc:chgData name="" userId="049e7ae9ffc1ede0" providerId="LiveId" clId="{C40A892D-C872-43EB-ABC5-AA7898D1E09B}" dt="2021-10-11T07:32:26.983" v="108" actId="20577"/>
        <pc:sldMkLst>
          <pc:docMk/>
          <pc:sldMk cId="0" sldId="489"/>
        </pc:sldMkLst>
        <pc:spChg chg="mod">
          <ac:chgData name="" userId="049e7ae9ffc1ede0" providerId="LiveId" clId="{C40A892D-C872-43EB-ABC5-AA7898D1E09B}" dt="2021-10-11T07:32:26.983" v="108" actId="20577"/>
          <ac:spMkLst>
            <pc:docMk/>
            <pc:sldMk cId="0" sldId="489"/>
            <ac:spMk id="2" creationId="{00000000-0000-0000-0000-000000000000}"/>
          </ac:spMkLst>
        </pc:spChg>
        <pc:spChg chg="mod">
          <ac:chgData name="" userId="049e7ae9ffc1ede0" providerId="LiveId" clId="{C40A892D-C872-43EB-ABC5-AA7898D1E09B}" dt="2021-10-11T06:36:46.192" v="2" actId="20577"/>
          <ac:spMkLst>
            <pc:docMk/>
            <pc:sldMk cId="0" sldId="489"/>
            <ac:spMk id="3" creationId="{00000000-0000-0000-0000-000000000000}"/>
          </ac:spMkLst>
        </pc:spChg>
      </pc:sldChg>
      <pc:sldChg chg="modSp">
        <pc:chgData name="" userId="049e7ae9ffc1ede0" providerId="LiveId" clId="{C40A892D-C872-43EB-ABC5-AA7898D1E09B}" dt="2021-10-11T06:51:21.839" v="53" actId="1076"/>
        <pc:sldMkLst>
          <pc:docMk/>
          <pc:sldMk cId="3407144193" sldId="490"/>
        </pc:sldMkLst>
        <pc:spChg chg="mod">
          <ac:chgData name="" userId="049e7ae9ffc1ede0" providerId="LiveId" clId="{C40A892D-C872-43EB-ABC5-AA7898D1E09B}" dt="2021-10-11T06:50:14.904" v="51" actId="20577"/>
          <ac:spMkLst>
            <pc:docMk/>
            <pc:sldMk cId="3407144193" sldId="490"/>
            <ac:spMk id="5" creationId="{F9C3319B-6142-464E-9423-793666FE0903}"/>
          </ac:spMkLst>
        </pc:spChg>
        <pc:spChg chg="mod">
          <ac:chgData name="" userId="049e7ae9ffc1ede0" providerId="LiveId" clId="{C40A892D-C872-43EB-ABC5-AA7898D1E09B}" dt="2021-10-11T06:50:05.725" v="50" actId="2711"/>
          <ac:spMkLst>
            <pc:docMk/>
            <pc:sldMk cId="3407144193" sldId="490"/>
            <ac:spMk id="7" creationId="{E6C6ADF7-6B37-40B6-9E59-4516A726E595}"/>
          </ac:spMkLst>
        </pc:spChg>
        <pc:picChg chg="mod">
          <ac:chgData name="" userId="049e7ae9ffc1ede0" providerId="LiveId" clId="{C40A892D-C872-43EB-ABC5-AA7898D1E09B}" dt="2021-10-11T06:50:30.390" v="52" actId="1076"/>
          <ac:picMkLst>
            <pc:docMk/>
            <pc:sldMk cId="3407144193" sldId="490"/>
            <ac:picMk id="3" creationId="{D7FD6250-2520-4732-BC4E-3660FD9EC710}"/>
          </ac:picMkLst>
        </pc:picChg>
        <pc:picChg chg="mod">
          <ac:chgData name="" userId="049e7ae9ffc1ede0" providerId="LiveId" clId="{C40A892D-C872-43EB-ABC5-AA7898D1E09B}" dt="2021-10-11T06:51:21.839" v="53" actId="1076"/>
          <ac:picMkLst>
            <pc:docMk/>
            <pc:sldMk cId="3407144193" sldId="490"/>
            <ac:picMk id="8" creationId="{FCC99C94-6C06-4AC8-A324-6FB160B4713F}"/>
          </ac:picMkLst>
        </pc:picChg>
      </pc:sldChg>
      <pc:sldChg chg="modSp">
        <pc:chgData name="" userId="049e7ae9ffc1ede0" providerId="LiveId" clId="{C40A892D-C872-43EB-ABC5-AA7898D1E09B}" dt="2021-10-11T07:09:57.919" v="72" actId="20577"/>
        <pc:sldMkLst>
          <pc:docMk/>
          <pc:sldMk cId="671805727" sldId="491"/>
        </pc:sldMkLst>
        <pc:spChg chg="mod">
          <ac:chgData name="" userId="049e7ae9ffc1ede0" providerId="LiveId" clId="{C40A892D-C872-43EB-ABC5-AA7898D1E09B}" dt="2021-10-11T07:09:57.919" v="72" actId="20577"/>
          <ac:spMkLst>
            <pc:docMk/>
            <pc:sldMk cId="671805727" sldId="491"/>
            <ac:spMk id="5" creationId="{336314BC-503F-427F-9583-4853BA09DF8A}"/>
          </ac:spMkLst>
        </pc:spChg>
        <pc:spChg chg="mod">
          <ac:chgData name="" userId="049e7ae9ffc1ede0" providerId="LiveId" clId="{C40A892D-C872-43EB-ABC5-AA7898D1E09B}" dt="2021-10-11T07:08:08.706" v="57" actId="2711"/>
          <ac:spMkLst>
            <pc:docMk/>
            <pc:sldMk cId="671805727" sldId="491"/>
            <ac:spMk id="7" creationId="{EE23EABA-330C-477A-B41C-30BA27AB9840}"/>
          </ac:spMkLst>
        </pc:spChg>
      </pc:sldChg>
      <pc:sldChg chg="modSp">
        <pc:chgData name="" userId="049e7ae9ffc1ede0" providerId="LiveId" clId="{C40A892D-C872-43EB-ABC5-AA7898D1E09B}" dt="2021-10-11T07:08:36.528" v="62" actId="20577"/>
        <pc:sldMkLst>
          <pc:docMk/>
          <pc:sldMk cId="3075306516" sldId="492"/>
        </pc:sldMkLst>
        <pc:spChg chg="mod">
          <ac:chgData name="" userId="049e7ae9ffc1ede0" providerId="LiveId" clId="{C40A892D-C872-43EB-ABC5-AA7898D1E09B}" dt="2021-10-11T07:08:36.528" v="62" actId="20577"/>
          <ac:spMkLst>
            <pc:docMk/>
            <pc:sldMk cId="3075306516" sldId="492"/>
            <ac:spMk id="5" creationId="{94904EDF-CE55-4243-BE67-14D6AAE8EF44}"/>
          </ac:spMkLst>
        </pc:spChg>
        <pc:spChg chg="mod">
          <ac:chgData name="" userId="049e7ae9ffc1ede0" providerId="LiveId" clId="{C40A892D-C872-43EB-ABC5-AA7898D1E09B}" dt="2021-10-11T07:07:56.008" v="55" actId="2711"/>
          <ac:spMkLst>
            <pc:docMk/>
            <pc:sldMk cId="3075306516" sldId="492"/>
            <ac:spMk id="7" creationId="{648E7F78-2542-4B7F-AADA-20F6077C5C44}"/>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74AEC7-8514-4771-B77C-2DD22716DD1B}" type="datetimeFigureOut">
              <a:rPr lang="zh-CN" altLang="en-US" smtClean="0"/>
              <a:t>2022/9/27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B146D-7162-49D3-B0A5-18672F85C300}" type="slidenum">
              <a:rPr lang="zh-CN" altLang="en-US" smtClean="0"/>
              <a:t>‹#›</a:t>
            </a:fld>
            <a:endParaRPr lang="zh-CN" altLang="en-US"/>
          </a:p>
        </p:txBody>
      </p:sp>
    </p:spTree>
    <p:extLst>
      <p:ext uri="{BB962C8B-B14F-4D97-AF65-F5344CB8AC3E}">
        <p14:creationId xmlns:p14="http://schemas.microsoft.com/office/powerpoint/2010/main" val="2135219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2</a:t>
            </a:fld>
            <a:endParaRPr lang="zh-CN" altLang="en-US"/>
          </a:p>
        </p:txBody>
      </p:sp>
    </p:spTree>
    <p:extLst>
      <p:ext uri="{BB962C8B-B14F-4D97-AF65-F5344CB8AC3E}">
        <p14:creationId xmlns:p14="http://schemas.microsoft.com/office/powerpoint/2010/main" val="9166250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作图答案解析不准确。建议</a:t>
            </a:r>
            <a:r>
              <a:rPr lang="en-US" altLang="zh-CN" dirty="0"/>
              <a:t>2py</a:t>
            </a:r>
            <a:r>
              <a:rPr lang="zh-CN" altLang="en-US" dirty="0"/>
              <a:t>，</a:t>
            </a:r>
            <a:r>
              <a:rPr lang="en-US" altLang="zh-CN" dirty="0"/>
              <a:t>2pz</a:t>
            </a:r>
            <a:r>
              <a:rPr lang="zh-CN" altLang="en-US" dirty="0"/>
              <a:t>仍称为</a:t>
            </a:r>
            <a:r>
              <a:rPr lang="en-US" altLang="zh-CN" dirty="0"/>
              <a:t>pi</a:t>
            </a:r>
            <a:endParaRPr lang="zh-CN" altLang="en-US" dirty="0"/>
          </a:p>
        </p:txBody>
      </p:sp>
      <p:sp>
        <p:nvSpPr>
          <p:cNvPr id="4" name="灯片编号占位符 3"/>
          <p:cNvSpPr>
            <a:spLocks noGrp="1"/>
          </p:cNvSpPr>
          <p:nvPr>
            <p:ph type="sldNum" sz="quarter" idx="10"/>
          </p:nvPr>
        </p:nvSpPr>
        <p:spPr/>
        <p:txBody>
          <a:bodyPr/>
          <a:lstStyle/>
          <a:p>
            <a:fld id="{3ADB146D-7162-49D3-B0A5-18672F85C300}" type="slidenum">
              <a:rPr lang="zh-CN" altLang="en-US" smtClean="0"/>
              <a:t>25</a:t>
            </a:fld>
            <a:endParaRPr lang="zh-CN" altLang="en-US"/>
          </a:p>
        </p:txBody>
      </p:sp>
    </p:spTree>
    <p:extLst>
      <p:ext uri="{BB962C8B-B14F-4D97-AF65-F5344CB8AC3E}">
        <p14:creationId xmlns:p14="http://schemas.microsoft.com/office/powerpoint/2010/main" val="7482335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目前我们根据电负性只能解释，不能预测</a:t>
            </a:r>
          </a:p>
        </p:txBody>
      </p:sp>
      <p:sp>
        <p:nvSpPr>
          <p:cNvPr id="4" name="灯片编号占位符 3"/>
          <p:cNvSpPr>
            <a:spLocks noGrp="1"/>
          </p:cNvSpPr>
          <p:nvPr>
            <p:ph type="sldNum" sz="quarter" idx="10"/>
          </p:nvPr>
        </p:nvSpPr>
        <p:spPr/>
        <p:txBody>
          <a:bodyPr/>
          <a:lstStyle/>
          <a:p>
            <a:fld id="{3ADB146D-7162-49D3-B0A5-18672F85C300}" type="slidenum">
              <a:rPr lang="zh-CN" altLang="en-US" smtClean="0"/>
              <a:t>27</a:t>
            </a:fld>
            <a:endParaRPr lang="zh-CN" altLang="en-US"/>
          </a:p>
        </p:txBody>
      </p:sp>
    </p:spTree>
    <p:extLst>
      <p:ext uri="{BB962C8B-B14F-4D97-AF65-F5344CB8AC3E}">
        <p14:creationId xmlns:p14="http://schemas.microsoft.com/office/powerpoint/2010/main" val="3663479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P255</a:t>
            </a:r>
            <a:endParaRPr lang="zh-CN" altLang="en-US"/>
          </a:p>
        </p:txBody>
      </p:sp>
      <p:sp>
        <p:nvSpPr>
          <p:cNvPr id="4" name="灯片编号占位符 3"/>
          <p:cNvSpPr>
            <a:spLocks noGrp="1"/>
          </p:cNvSpPr>
          <p:nvPr>
            <p:ph type="sldNum" sz="quarter" idx="5"/>
          </p:nvPr>
        </p:nvSpPr>
        <p:spPr/>
        <p:txBody>
          <a:bodyPr/>
          <a:lstStyle/>
          <a:p>
            <a:fld id="{3ADB146D-7162-49D3-B0A5-18672F85C300}" type="slidenum">
              <a:rPr lang="zh-CN" altLang="en-US" smtClean="0"/>
              <a:t>28</a:t>
            </a:fld>
            <a:endParaRPr lang="zh-CN" altLang="en-US"/>
          </a:p>
        </p:txBody>
      </p:sp>
    </p:spTree>
    <p:extLst>
      <p:ext uri="{BB962C8B-B14F-4D97-AF65-F5344CB8AC3E}">
        <p14:creationId xmlns:p14="http://schemas.microsoft.com/office/powerpoint/2010/main" val="2767722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3</a:t>
            </a:fld>
            <a:endParaRPr lang="zh-CN" altLang="en-US"/>
          </a:p>
        </p:txBody>
      </p:sp>
    </p:spTree>
    <p:extLst>
      <p:ext uri="{BB962C8B-B14F-4D97-AF65-F5344CB8AC3E}">
        <p14:creationId xmlns:p14="http://schemas.microsoft.com/office/powerpoint/2010/main" val="3298837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Ni</a:t>
            </a:r>
            <a:r>
              <a:rPr lang="zh-CN" altLang="en-US"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到</a:t>
            </a:r>
            <a:r>
              <a:rPr lang="en-US" altLang="zh-CN"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Zn</a:t>
            </a:r>
            <a:r>
              <a:rPr lang="zh-CN" altLang="en-US"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原子半径呈增大趋势，</a:t>
            </a:r>
            <a:r>
              <a:rPr lang="en-US" altLang="zh-CN"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3d10</a:t>
            </a:r>
            <a:r>
              <a:rPr lang="zh-CN" altLang="en-US"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的对称性很好，对电子的屏蔽作用较高</a:t>
            </a:r>
            <a:endParaRPr lang="en-US" altLang="zh-CN"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endParaRPr>
          </a:p>
          <a:p>
            <a:r>
              <a:rPr lang="en-US" altLang="zh-CN" sz="12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Zr&gt;Hf</a:t>
            </a:r>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7</a:t>
            </a:fld>
            <a:endParaRPr lang="zh-CN" altLang="en-US"/>
          </a:p>
        </p:txBody>
      </p:sp>
    </p:spTree>
    <p:extLst>
      <p:ext uri="{BB962C8B-B14F-4D97-AF65-F5344CB8AC3E}">
        <p14:creationId xmlns:p14="http://schemas.microsoft.com/office/powerpoint/2010/main" val="2985696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4p 3p 4d 2p </a:t>
            </a:r>
            <a:r>
              <a:rPr lang="en-US" altLang="zh-CN" dirty="0" err="1"/>
              <a:t>2p</a:t>
            </a:r>
            <a:r>
              <a:rPr lang="en-US" altLang="zh-CN" dirty="0"/>
              <a:t> 3d </a:t>
            </a:r>
            <a:r>
              <a:rPr lang="en-US" altLang="zh-CN" dirty="0" err="1"/>
              <a:t>3d</a:t>
            </a:r>
            <a:r>
              <a:rPr lang="en-US" altLang="zh-CN" dirty="0"/>
              <a:t> 4d</a:t>
            </a:r>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11</a:t>
            </a:fld>
            <a:endParaRPr lang="zh-CN" altLang="en-US"/>
          </a:p>
        </p:txBody>
      </p:sp>
    </p:spTree>
    <p:extLst>
      <p:ext uri="{BB962C8B-B14F-4D97-AF65-F5344CB8AC3E}">
        <p14:creationId xmlns:p14="http://schemas.microsoft.com/office/powerpoint/2010/main" val="32002439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Zr&gt;</a:t>
            </a:r>
            <a:r>
              <a:rPr lang="en-US" altLang="zh-CN" dirty="0" err="1"/>
              <a:t>Hr</a:t>
            </a:r>
            <a:r>
              <a:rPr lang="en-US" altLang="zh-CN" dirty="0"/>
              <a:t> </a:t>
            </a:r>
            <a:r>
              <a:rPr lang="zh-CN" altLang="en-US" dirty="0"/>
              <a:t>不要求掌握</a:t>
            </a:r>
            <a:endParaRPr lang="en-US" altLang="zh-CN"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14</a:t>
            </a:fld>
            <a:endParaRPr lang="zh-CN" altLang="en-US"/>
          </a:p>
        </p:txBody>
      </p:sp>
    </p:spTree>
    <p:extLst>
      <p:ext uri="{BB962C8B-B14F-4D97-AF65-F5344CB8AC3E}">
        <p14:creationId xmlns:p14="http://schemas.microsoft.com/office/powerpoint/2010/main" val="1429507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价键理论把共价键分为</a:t>
            </a:r>
            <a:r>
              <a:rPr lang="en-US" altLang="zh-CN" dirty="0"/>
              <a:t>sigma</a:t>
            </a:r>
            <a:r>
              <a:rPr lang="zh-CN" altLang="en-US" dirty="0"/>
              <a:t>，</a:t>
            </a:r>
            <a:r>
              <a:rPr lang="en-US" altLang="zh-CN" dirty="0"/>
              <a:t>pi</a:t>
            </a:r>
            <a:r>
              <a:rPr lang="zh-CN" altLang="en-US" dirty="0"/>
              <a:t>键等。</a:t>
            </a:r>
          </a:p>
        </p:txBody>
      </p:sp>
      <p:sp>
        <p:nvSpPr>
          <p:cNvPr id="4" name="灯片编号占位符 3"/>
          <p:cNvSpPr>
            <a:spLocks noGrp="1"/>
          </p:cNvSpPr>
          <p:nvPr>
            <p:ph type="sldNum" sz="quarter" idx="5"/>
          </p:nvPr>
        </p:nvSpPr>
        <p:spPr/>
        <p:txBody>
          <a:bodyPr/>
          <a:lstStyle/>
          <a:p>
            <a:fld id="{3ADB146D-7162-49D3-B0A5-18672F85C300}" type="slidenum">
              <a:rPr lang="zh-CN" altLang="en-US" smtClean="0"/>
              <a:t>16</a:t>
            </a:fld>
            <a:endParaRPr lang="zh-CN" altLang="en-US"/>
          </a:p>
        </p:txBody>
      </p:sp>
    </p:spTree>
    <p:extLst>
      <p:ext uri="{BB962C8B-B14F-4D97-AF65-F5344CB8AC3E}">
        <p14:creationId xmlns:p14="http://schemas.microsoft.com/office/powerpoint/2010/main" val="25357305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21</a:t>
            </a:fld>
            <a:endParaRPr lang="zh-CN" altLang="en-US"/>
          </a:p>
        </p:txBody>
      </p:sp>
    </p:spTree>
    <p:extLst>
      <p:ext uri="{BB962C8B-B14F-4D97-AF65-F5344CB8AC3E}">
        <p14:creationId xmlns:p14="http://schemas.microsoft.com/office/powerpoint/2010/main" val="25528780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22</a:t>
            </a:fld>
            <a:endParaRPr lang="zh-CN" altLang="en-US"/>
          </a:p>
        </p:txBody>
      </p:sp>
    </p:spTree>
    <p:extLst>
      <p:ext uri="{BB962C8B-B14F-4D97-AF65-F5344CB8AC3E}">
        <p14:creationId xmlns:p14="http://schemas.microsoft.com/office/powerpoint/2010/main" val="1618173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5d106s2</a:t>
            </a:r>
            <a:endParaRPr lang="zh-CN" altLang="en-US" dirty="0"/>
          </a:p>
        </p:txBody>
      </p:sp>
      <p:sp>
        <p:nvSpPr>
          <p:cNvPr id="4" name="灯片编号占位符 3"/>
          <p:cNvSpPr>
            <a:spLocks noGrp="1"/>
          </p:cNvSpPr>
          <p:nvPr>
            <p:ph type="sldNum" sz="quarter" idx="5"/>
          </p:nvPr>
        </p:nvSpPr>
        <p:spPr/>
        <p:txBody>
          <a:bodyPr/>
          <a:lstStyle/>
          <a:p>
            <a:fld id="{3ADB146D-7162-49D3-B0A5-18672F85C300}" type="slidenum">
              <a:rPr lang="zh-CN" altLang="en-US" smtClean="0"/>
              <a:t>23</a:t>
            </a:fld>
            <a:endParaRPr lang="zh-CN" altLang="en-US"/>
          </a:p>
        </p:txBody>
      </p:sp>
    </p:spTree>
    <p:extLst>
      <p:ext uri="{BB962C8B-B14F-4D97-AF65-F5344CB8AC3E}">
        <p14:creationId xmlns:p14="http://schemas.microsoft.com/office/powerpoint/2010/main" val="3995444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21546697-0C3B-41B2-BFB8-AE629AB04321}" type="datetimeFigureOut">
              <a:rPr lang="zh-CN" altLang="en-US" smtClean="0"/>
              <a:t>2022/9/27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4DFC058-B2D7-43F7-ACDD-68212764DF7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546697-0C3B-41B2-BFB8-AE629AB04321}" type="datetimeFigureOut">
              <a:rPr lang="zh-CN" altLang="en-US" smtClean="0"/>
              <a:t>2022/9/27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4DFC058-B2D7-43F7-ACDD-68212764DF7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4.emf"/><Relationship Id="rId13" Type="http://schemas.openxmlformats.org/officeDocument/2006/relationships/image" Target="../media/image39.emf"/><Relationship Id="rId3" Type="http://schemas.openxmlformats.org/officeDocument/2006/relationships/image" Target="../media/image90.png"/><Relationship Id="rId7" Type="http://schemas.openxmlformats.org/officeDocument/2006/relationships/image" Target="../media/image33.emf"/><Relationship Id="rId12" Type="http://schemas.openxmlformats.org/officeDocument/2006/relationships/image" Target="../media/image38.emf"/><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2.emf"/><Relationship Id="rId11" Type="http://schemas.openxmlformats.org/officeDocument/2006/relationships/image" Target="../media/image37.emf"/><Relationship Id="rId5" Type="http://schemas.openxmlformats.org/officeDocument/2006/relationships/image" Target="../media/image31.emf"/><Relationship Id="rId10" Type="http://schemas.openxmlformats.org/officeDocument/2006/relationships/image" Target="../media/image36.emf"/><Relationship Id="rId4" Type="http://schemas.openxmlformats.org/officeDocument/2006/relationships/image" Target="../media/image30.emf"/><Relationship Id="rId9" Type="http://schemas.openxmlformats.org/officeDocument/2006/relationships/image" Target="../media/image35.emf"/><Relationship Id="rId14" Type="http://schemas.openxmlformats.org/officeDocument/2006/relationships/image" Target="../media/image40.emf"/></Relationships>
</file>

<file path=ppt/slides/_rels/slide2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00.png"/><Relationship Id="rId1" Type="http://schemas.openxmlformats.org/officeDocument/2006/relationships/slideLayout" Target="../slideLayouts/slideLayout7.xml"/><Relationship Id="rId6" Type="http://schemas.openxmlformats.org/officeDocument/2006/relationships/oleObject" Target="../embeddings/oleObject2.bin"/><Relationship Id="rId5" Type="http://schemas.openxmlformats.org/officeDocument/2006/relationships/image" Target="../media/image44.emf"/><Relationship Id="rId4" Type="http://schemas.openxmlformats.org/officeDocument/2006/relationships/oleObject" Target="../embeddings/oleObject1.bin"/></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413862C8-0898-44F8-B7B4-9CE9A7E95AD4}"/>
              </a:ext>
            </a:extLst>
          </p:cNvPr>
          <p:cNvSpPr txBox="1"/>
          <p:nvPr/>
        </p:nvSpPr>
        <p:spPr>
          <a:xfrm>
            <a:off x="1717103" y="1391478"/>
            <a:ext cx="8757793" cy="830997"/>
          </a:xfrm>
          <a:prstGeom prst="rect">
            <a:avLst/>
          </a:prstGeom>
          <a:noFill/>
        </p:spPr>
        <p:txBody>
          <a:bodyPr wrap="square" rtlCol="0">
            <a:spAutoFit/>
          </a:bodyPr>
          <a:lstStyle/>
          <a:p>
            <a:pPr algn="ctr"/>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普通化学</a:t>
            </a:r>
            <a:r>
              <a:rPr lang="en-US" altLang="zh-CN" sz="4800" b="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4800" b="1" dirty="0">
                <a:latin typeface="Times New Roman" panose="02020603050405020304" pitchFamily="18" charset="0"/>
                <a:ea typeface="黑体" panose="02010609060101010101" pitchFamily="49" charset="-122"/>
                <a:cs typeface="Times New Roman" panose="02020603050405020304" pitchFamily="18" charset="0"/>
              </a:rPr>
              <a:t>习题课</a:t>
            </a:r>
            <a:endParaRPr lang="en-US" altLang="zh-CN" sz="4800" b="1"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 name="文本框 2">
            <a:extLst>
              <a:ext uri="{FF2B5EF4-FFF2-40B4-BE49-F238E27FC236}">
                <a16:creationId xmlns:a16="http://schemas.microsoft.com/office/drawing/2014/main" id="{A1D07036-D160-4476-9CF1-0E57E85996FF}"/>
              </a:ext>
            </a:extLst>
          </p:cNvPr>
          <p:cNvSpPr txBox="1"/>
          <p:nvPr/>
        </p:nvSpPr>
        <p:spPr>
          <a:xfrm>
            <a:off x="4067943" y="3319050"/>
            <a:ext cx="4056111" cy="2192908"/>
          </a:xfrm>
          <a:prstGeom prst="rect">
            <a:avLst/>
          </a:prstGeom>
          <a:noFill/>
        </p:spPr>
        <p:txBody>
          <a:bodyPr wrap="square" rtlCol="0">
            <a:spAutoFit/>
          </a:bodyPr>
          <a:lstStyle/>
          <a:p>
            <a:pPr>
              <a:lnSpc>
                <a:spcPct val="150000"/>
              </a:lnSpc>
            </a:pPr>
            <a:r>
              <a:rPr lang="zh-CN" altLang="en-US" sz="3200" b="1" dirty="0">
                <a:latin typeface="黑体" panose="02010609060101010101" pitchFamily="49" charset="-122"/>
                <a:ea typeface="黑体" panose="02010609060101010101" pitchFamily="49" charset="-122"/>
              </a:rPr>
              <a:t>任课教师：王炳武</a:t>
            </a:r>
            <a:endParaRPr lang="en-US" altLang="zh-CN" sz="3200" b="1" dirty="0">
              <a:latin typeface="黑体" panose="02010609060101010101" pitchFamily="49" charset="-122"/>
              <a:ea typeface="黑体" panose="02010609060101010101" pitchFamily="49" charset="-122"/>
            </a:endParaRPr>
          </a:p>
          <a:p>
            <a:pPr>
              <a:lnSpc>
                <a:spcPct val="150000"/>
              </a:lnSpc>
            </a:pPr>
            <a:r>
              <a:rPr lang="zh-CN" altLang="en-US" sz="3200" b="1" dirty="0">
                <a:latin typeface="黑体" panose="02010609060101010101" pitchFamily="49" charset="-122"/>
                <a:ea typeface="黑体" panose="02010609060101010101" pitchFamily="49" charset="-122"/>
              </a:rPr>
              <a:t>助</a:t>
            </a:r>
            <a:r>
              <a:rPr lang="en-US" altLang="zh-CN" sz="3200" b="1" dirty="0">
                <a:latin typeface="黑体" panose="02010609060101010101" pitchFamily="49" charset="-122"/>
                <a:ea typeface="黑体" panose="02010609060101010101" pitchFamily="49" charset="-122"/>
              </a:rPr>
              <a:t>    </a:t>
            </a:r>
            <a:r>
              <a:rPr lang="zh-CN" altLang="en-US" sz="3200" b="1" dirty="0">
                <a:latin typeface="黑体" panose="02010609060101010101" pitchFamily="49" charset="-122"/>
                <a:ea typeface="黑体" panose="02010609060101010101" pitchFamily="49" charset="-122"/>
              </a:rPr>
              <a:t>教：张少君</a:t>
            </a:r>
            <a:endParaRPr lang="en-US" altLang="zh-CN" sz="3200" b="1" dirty="0">
              <a:latin typeface="黑体" panose="02010609060101010101" pitchFamily="49" charset="-122"/>
              <a:ea typeface="黑体" panose="02010609060101010101" pitchFamily="49" charset="-122"/>
            </a:endParaRPr>
          </a:p>
          <a:p>
            <a:pPr>
              <a:lnSpc>
                <a:spcPct val="150000"/>
              </a:lnSpc>
            </a:pPr>
            <a:r>
              <a:rPr lang="zh-CN" altLang="en-US" sz="3200" b="1" dirty="0">
                <a:latin typeface="黑体" panose="02010609060101010101" pitchFamily="49" charset="-122"/>
                <a:ea typeface="黑体" panose="02010609060101010101" pitchFamily="49" charset="-122"/>
              </a:rPr>
              <a:t>          付鹏翔</a:t>
            </a:r>
            <a:endParaRPr lang="en-US" altLang="zh-CN" sz="3200" b="1" dirty="0">
              <a:latin typeface="黑体" panose="02010609060101010101" pitchFamily="49" charset="-122"/>
              <a:ea typeface="黑体" panose="02010609060101010101" pitchFamily="49" charset="-122"/>
            </a:endParaRPr>
          </a:p>
        </p:txBody>
      </p:sp>
      <p:sp>
        <p:nvSpPr>
          <p:cNvPr id="4" name="文本框 3">
            <a:extLst>
              <a:ext uri="{FF2B5EF4-FFF2-40B4-BE49-F238E27FC236}">
                <a16:creationId xmlns:a16="http://schemas.microsoft.com/office/drawing/2014/main" id="{3C8AFBEA-7EE8-4472-9EDA-209C65733FA4}"/>
              </a:ext>
            </a:extLst>
          </p:cNvPr>
          <p:cNvSpPr txBox="1"/>
          <p:nvPr/>
        </p:nvSpPr>
        <p:spPr>
          <a:xfrm>
            <a:off x="8729396" y="5980517"/>
            <a:ext cx="3254356" cy="584775"/>
          </a:xfrm>
          <a:prstGeom prst="rect">
            <a:avLst/>
          </a:prstGeom>
          <a:noFill/>
        </p:spPr>
        <p:txBody>
          <a:bodyPr wrap="square" rtlCol="0">
            <a:spAutoFit/>
          </a:bodyPr>
          <a:lstStyle/>
          <a:p>
            <a:r>
              <a:rPr lang="en-US" altLang="zh-CN" sz="3200" b="1" dirty="0">
                <a:latin typeface="Times New Roman" panose="02020603050405020304" pitchFamily="18" charset="0"/>
                <a:cs typeface="Times New Roman" panose="02020603050405020304" pitchFamily="18" charset="0"/>
              </a:rPr>
              <a:t>2022-09-26</a:t>
            </a:r>
            <a:endParaRPr lang="zh-CN" altLang="en-US" sz="32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0642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105" y="525293"/>
            <a:ext cx="11070077" cy="584775"/>
          </a:xfrm>
          <a:prstGeom prst="rect">
            <a:avLst/>
          </a:prstGeom>
          <a:noFill/>
        </p:spPr>
        <p:txBody>
          <a:bodyPr wrap="square" rtlCol="0">
            <a:spAutoFit/>
          </a:bodyPr>
          <a:lstStyle/>
          <a:p>
            <a:r>
              <a:rPr lang="en-US" altLang="zh-CN" sz="3200" dirty="0">
                <a:latin typeface="Calibri" panose="020F0502020204030204" pitchFamily="34" charset="0"/>
                <a:ea typeface="华文楷体" panose="02010600040101010101" pitchFamily="2" charset="-122"/>
                <a:cs typeface="Calibri" panose="020F0502020204030204" pitchFamily="34" charset="0"/>
              </a:rPr>
              <a:t>9.5 </a:t>
            </a:r>
            <a:r>
              <a:rPr lang="zh-CN" altLang="en-US" sz="3200" dirty="0">
                <a:latin typeface="Calibri" panose="020F0502020204030204" pitchFamily="34" charset="0"/>
                <a:ea typeface="华文楷体" panose="02010600040101010101" pitchFamily="2" charset="-122"/>
                <a:cs typeface="Calibri" panose="020F0502020204030204" pitchFamily="34" charset="0"/>
              </a:rPr>
              <a:t>各举一个原子或离子与下列离子具有相同的电子构型。</a:t>
            </a:r>
          </a:p>
        </p:txBody>
      </p:sp>
      <p:sp>
        <p:nvSpPr>
          <p:cNvPr id="3" name="文本框 2"/>
          <p:cNvSpPr txBox="1"/>
          <p:nvPr/>
        </p:nvSpPr>
        <p:spPr>
          <a:xfrm>
            <a:off x="1078376" y="1206931"/>
            <a:ext cx="7898861" cy="460375"/>
          </a:xfrm>
          <a:prstGeom prst="rect">
            <a:avLst/>
          </a:prstGeom>
          <a:noFill/>
        </p:spPr>
        <p:txBody>
          <a:bodyPr wrap="square" rtlCol="0">
            <a:spAutoFit/>
          </a:bodyPr>
          <a:lstStyle/>
          <a:p>
            <a:r>
              <a:rPr lang="en-US" altLang="zh-CN" sz="2400" dirty="0">
                <a:latin typeface="Calibri" panose="020F0502020204030204" pitchFamily="34" charset="0"/>
                <a:ea typeface="华文楷体" panose="02010600040101010101" pitchFamily="2" charset="-122"/>
                <a:cs typeface="Calibri" panose="020F0502020204030204" pitchFamily="34" charset="0"/>
              </a:rPr>
              <a:t>(1)</a:t>
            </a:r>
            <a:r>
              <a:rPr lang="zh-CN" altLang="en-US" sz="2400" dirty="0">
                <a:latin typeface="Calibri" panose="020F0502020204030204" pitchFamily="34" charset="0"/>
                <a:ea typeface="华文楷体" panose="02010600040101010101" pitchFamily="2" charset="-122"/>
                <a:cs typeface="Calibri" panose="020F0502020204030204" pitchFamily="34" charset="0"/>
              </a:rPr>
              <a:t> </a:t>
            </a:r>
            <a:r>
              <a:rPr lang="en-US" altLang="zh-CN" sz="2400" dirty="0">
                <a:latin typeface="Calibri" panose="020F0502020204030204" pitchFamily="34" charset="0"/>
                <a:ea typeface="华文楷体" panose="02010600040101010101" pitchFamily="2" charset="-122"/>
                <a:cs typeface="Calibri" panose="020F0502020204030204" pitchFamily="34" charset="0"/>
              </a:rPr>
              <a:t>Fe</a:t>
            </a:r>
            <a:r>
              <a:rPr lang="en-US" altLang="zh-CN" sz="2400" baseline="30000" dirty="0">
                <a:latin typeface="Calibri" panose="020F0502020204030204" pitchFamily="34" charset="0"/>
                <a:ea typeface="华文楷体" panose="02010600040101010101" pitchFamily="2" charset="-122"/>
                <a:cs typeface="Calibri" panose="020F0502020204030204" pitchFamily="34" charset="0"/>
              </a:rPr>
              <a:t>3+</a:t>
            </a:r>
            <a:r>
              <a:rPr lang="en-US" altLang="zh-CN" sz="2400" dirty="0">
                <a:latin typeface="Calibri" panose="020F0502020204030204" pitchFamily="34" charset="0"/>
                <a:ea typeface="华文楷体" panose="02010600040101010101" pitchFamily="2" charset="-122"/>
                <a:cs typeface="Calibri" panose="020F0502020204030204" pitchFamily="34" charset="0"/>
              </a:rPr>
              <a:t>;    (2)</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 Cr</a:t>
            </a:r>
            <a:r>
              <a:rPr lang="en-US" altLang="zh-CN" sz="2400" baseline="30000" dirty="0">
                <a:solidFill>
                  <a:prstClr val="black"/>
                </a:solidFill>
                <a:latin typeface="Calibri" panose="020F0502020204030204" pitchFamily="34" charset="0"/>
                <a:ea typeface="华文楷体" panose="02010600040101010101" pitchFamily="2" charset="-122"/>
                <a:cs typeface="Calibri" panose="020F0502020204030204" pitchFamily="34" charset="0"/>
              </a:rPr>
              <a:t>2+</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    (3) Br</a:t>
            </a:r>
            <a:r>
              <a:rPr lang="en-US" altLang="zh-CN" sz="2400" baseline="30000" dirty="0">
                <a:solidFill>
                  <a:prstClr val="black"/>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    (4) Cu</a:t>
            </a:r>
            <a:r>
              <a:rPr lang="en-US" altLang="zh-CN" sz="2400" baseline="30000" dirty="0">
                <a:solidFill>
                  <a:prstClr val="black"/>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latin typeface="Calibri" panose="020F0502020204030204" pitchFamily="34" charset="0"/>
                <a:ea typeface="华文楷体" panose="02010600040101010101" pitchFamily="2" charset="-122"/>
                <a:cs typeface="Calibri" panose="020F0502020204030204" pitchFamily="34" charset="0"/>
              </a:rPr>
              <a:t> </a:t>
            </a:r>
          </a:p>
        </p:txBody>
      </p:sp>
      <p:sp>
        <p:nvSpPr>
          <p:cNvPr id="4" name="文本框 3"/>
          <p:cNvSpPr txBox="1"/>
          <p:nvPr/>
        </p:nvSpPr>
        <p:spPr>
          <a:xfrm>
            <a:off x="888581" y="5962744"/>
            <a:ext cx="8278237" cy="460375"/>
          </a:xfrm>
          <a:prstGeom prst="rect">
            <a:avLst/>
          </a:prstGeom>
          <a:noFill/>
        </p:spPr>
        <p:txBody>
          <a:bodyPr wrap="square" rtlCol="0">
            <a:spAutoFit/>
          </a:bodyPr>
          <a:lstStyle/>
          <a:p>
            <a:r>
              <a:rPr lang="zh-CN" altLang="en-US"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解：</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(1)</a:t>
            </a:r>
            <a:r>
              <a:rPr lang="zh-CN" altLang="en-US"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Mn</a:t>
            </a:r>
            <a:r>
              <a:rPr lang="en-US" altLang="zh-CN" sz="2400" baseline="30000" dirty="0">
                <a:solidFill>
                  <a:srgbClr val="FF0000"/>
                </a:solidFill>
                <a:latin typeface="Calibri" panose="020F0502020204030204" pitchFamily="34" charset="0"/>
                <a:ea typeface="华文楷体" panose="02010600040101010101" pitchFamily="2" charset="-122"/>
                <a:cs typeface="Calibri" panose="020F0502020204030204" pitchFamily="34" charset="0"/>
              </a:rPr>
              <a:t>2+</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    (2) Mn</a:t>
            </a:r>
            <a:r>
              <a:rPr lang="en-US" altLang="zh-CN" sz="2400" baseline="30000" dirty="0">
                <a:solidFill>
                  <a:srgbClr val="FF0000"/>
                </a:solidFill>
                <a:latin typeface="Calibri" panose="020F0502020204030204" pitchFamily="34" charset="0"/>
                <a:ea typeface="华文楷体" panose="02010600040101010101" pitchFamily="2" charset="-122"/>
                <a:cs typeface="Calibri" panose="020F0502020204030204" pitchFamily="34" charset="0"/>
              </a:rPr>
              <a:t>3+</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    (3) Kr, </a:t>
            </a:r>
            <a:r>
              <a:rPr lang="en-US" altLang="zh-CN" sz="2400" dirty="0" err="1">
                <a:solidFill>
                  <a:srgbClr val="FF0000"/>
                </a:solidFill>
                <a:latin typeface="Calibri" panose="020F0502020204030204" pitchFamily="34" charset="0"/>
                <a:ea typeface="华文楷体" panose="02010600040101010101" pitchFamily="2" charset="-122"/>
                <a:cs typeface="Calibri" panose="020F0502020204030204" pitchFamily="34" charset="0"/>
              </a:rPr>
              <a:t>Rb</a:t>
            </a:r>
            <a:r>
              <a:rPr lang="en-US" altLang="zh-CN" sz="2400" baseline="30000" dirty="0">
                <a:solidFill>
                  <a:srgbClr val="FF0000"/>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    (4) Zn</a:t>
            </a:r>
            <a:r>
              <a:rPr lang="en-US" altLang="zh-CN" sz="2400" baseline="30000" dirty="0">
                <a:solidFill>
                  <a:srgbClr val="FF0000"/>
                </a:solidFill>
                <a:latin typeface="Calibri" panose="020F0502020204030204" pitchFamily="34" charset="0"/>
                <a:ea typeface="华文楷体" panose="02010600040101010101" pitchFamily="2" charset="-122"/>
                <a:cs typeface="Calibri" panose="020F0502020204030204" pitchFamily="34" charset="0"/>
              </a:rPr>
              <a:t>2+</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 </a:t>
            </a:r>
          </a:p>
        </p:txBody>
      </p:sp>
      <p:pic>
        <p:nvPicPr>
          <p:cNvPr id="5" name="图片 4" descr="timg"/>
          <p:cNvPicPr>
            <a:picLocks noChangeAspect="1"/>
          </p:cNvPicPr>
          <p:nvPr/>
        </p:nvPicPr>
        <p:blipFill>
          <a:blip r:embed="rId2"/>
          <a:srcRect t="9491" b="25065"/>
          <a:stretch>
            <a:fillRect/>
          </a:stretch>
        </p:blipFill>
        <p:spPr>
          <a:xfrm>
            <a:off x="645160" y="1667510"/>
            <a:ext cx="9283065" cy="42951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1535" y="282101"/>
            <a:ext cx="11070077" cy="1497974"/>
          </a:xfrm>
          <a:prstGeom prst="rect">
            <a:avLst/>
          </a:prstGeom>
          <a:noFill/>
        </p:spPr>
        <p:txBody>
          <a:bodyPr wrap="square" rtlCol="0">
            <a:spAutoFit/>
          </a:bodyPr>
          <a:lstStyle/>
          <a:p>
            <a:pPr>
              <a:lnSpc>
                <a:spcPct val="150000"/>
              </a:lnSpc>
            </a:pPr>
            <a:r>
              <a:rPr lang="en-US" altLang="zh-CN" sz="3200" dirty="0">
                <a:latin typeface="Arial" panose="020B0604020202020204" pitchFamily="34" charset="0"/>
                <a:ea typeface="黑体" panose="02010609060101010101" pitchFamily="49" charset="-122"/>
                <a:cs typeface="Arial" panose="020B0604020202020204" pitchFamily="34" charset="0"/>
              </a:rPr>
              <a:t>9.6 </a:t>
            </a:r>
            <a:r>
              <a:rPr lang="zh-CN" altLang="en-US" sz="3200" dirty="0">
                <a:latin typeface="Arial" panose="020B0604020202020204" pitchFamily="34" charset="0"/>
                <a:ea typeface="黑体" panose="02010609060101010101" pitchFamily="49" charset="-122"/>
                <a:cs typeface="Arial" panose="020B0604020202020204" pitchFamily="34" charset="0"/>
              </a:rPr>
              <a:t>已知某原子的电子可用下列各套量子数描述，试按能量高低加以排列，能量相同的用等号表示。</a:t>
            </a:r>
          </a:p>
        </p:txBody>
      </p:sp>
      <p:sp>
        <p:nvSpPr>
          <p:cNvPr id="3" name="文本框 2"/>
          <p:cNvSpPr txBox="1"/>
          <p:nvPr/>
        </p:nvSpPr>
        <p:spPr>
          <a:xfrm>
            <a:off x="650399" y="1828629"/>
            <a:ext cx="9737390" cy="1951496"/>
          </a:xfrm>
          <a:prstGeom prst="rect">
            <a:avLst/>
          </a:prstGeom>
          <a:noFill/>
        </p:spPr>
        <p:txBody>
          <a:bodyPr wrap="square" rtlCol="0">
            <a:spAutoFit/>
          </a:bodyPr>
          <a:lstStyle/>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(1) 4, 1, 0, -1/2;      (2) 3, 1, 0, +1/2;       (3) 4, 2, 1, -1/2;</a:t>
            </a:r>
          </a:p>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(4) 2, 1, -1, +1/2;    (5) 2, 1, 0, -1/2;        (6) 3, 2, -1, +1/2;</a:t>
            </a:r>
          </a:p>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(7) 3, 2, 0, -1/2;      (8) 4, 2, -1, +1/2;</a:t>
            </a:r>
            <a:endParaRPr lang="zh-CN" altLang="en-US" sz="2800" dirty="0">
              <a:latin typeface="Arial" panose="020B0604020202020204" pitchFamily="34" charset="0"/>
              <a:ea typeface="黑体" panose="02010609060101010101" pitchFamily="49" charset="-122"/>
              <a:cs typeface="Arial" panose="020B0604020202020204" pitchFamily="34" charset="0"/>
            </a:endParaRPr>
          </a:p>
        </p:txBody>
      </p:sp>
      <p:sp>
        <p:nvSpPr>
          <p:cNvPr id="4" name="文本框 3"/>
          <p:cNvSpPr txBox="1"/>
          <p:nvPr/>
        </p:nvSpPr>
        <p:spPr>
          <a:xfrm>
            <a:off x="739299" y="4129051"/>
            <a:ext cx="3243196" cy="461665"/>
          </a:xfrm>
          <a:prstGeom prst="rect">
            <a:avLst/>
          </a:prstGeom>
          <a:noFill/>
        </p:spPr>
        <p:txBody>
          <a:bodyPr wrap="none" rtlCol="0">
            <a:spAutoFit/>
          </a:bodyPr>
          <a:lstStyle/>
          <a:p>
            <a:pPr algn="l"/>
            <a:r>
              <a:rPr lang="zh-CN" altLang="en-US"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sym typeface="+mn-ea"/>
              </a:rPr>
              <a:t>解：</a:t>
            </a:r>
            <a:r>
              <a:rPr lang="en-US" altLang="zh-CN" sz="2400" dirty="0">
                <a:solidFill>
                  <a:schemeClr val="accent1">
                    <a:lumMod val="75000"/>
                  </a:schemeClr>
                </a:solidFill>
                <a:latin typeface="Calibri" panose="020F0502020204030204" pitchFamily="34" charset="0"/>
                <a:cs typeface="Calibri" panose="020F0502020204030204" pitchFamily="34" charset="0"/>
              </a:rPr>
              <a:t>8=3&gt;1&gt;7=6&gt;2&gt;4=5</a:t>
            </a:r>
          </a:p>
        </p:txBody>
      </p:sp>
      <p:sp>
        <p:nvSpPr>
          <p:cNvPr id="6" name="文本框 5">
            <a:extLst>
              <a:ext uri="{FF2B5EF4-FFF2-40B4-BE49-F238E27FC236}">
                <a16:creationId xmlns:a16="http://schemas.microsoft.com/office/drawing/2014/main" id="{038CD678-4CB7-46BF-9821-87992FC3827E}"/>
              </a:ext>
            </a:extLst>
          </p:cNvPr>
          <p:cNvSpPr txBox="1"/>
          <p:nvPr/>
        </p:nvSpPr>
        <p:spPr>
          <a:xfrm>
            <a:off x="739299" y="4842149"/>
            <a:ext cx="8138001" cy="1700530"/>
          </a:xfrm>
          <a:prstGeom prst="rect">
            <a:avLst/>
          </a:prstGeom>
          <a:noFill/>
        </p:spPr>
        <p:txBody>
          <a:bodyPr wrap="square" rtlCol="0">
            <a:spAutoFit/>
          </a:bodyPr>
          <a:lstStyle/>
          <a:p>
            <a:pPr>
              <a:lnSpc>
                <a:spcPct val="150000"/>
              </a:lnSpc>
            </a:pP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l</a:t>
            </a: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相同，能量由</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n</a:t>
            </a: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决定</a:t>
            </a:r>
            <a:endPar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endParaRPr>
          </a:p>
          <a:p>
            <a:pPr>
              <a:lnSpc>
                <a:spcPct val="150000"/>
              </a:lnSpc>
            </a:pP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n</a:t>
            </a: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相同时，能量由</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l</a:t>
            </a: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决定</a:t>
            </a:r>
            <a:endPar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endParaRPr>
          </a:p>
          <a:p>
            <a:pPr>
              <a:lnSpc>
                <a:spcPct val="150000"/>
              </a:lnSpc>
            </a:pP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当</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n</a:t>
            </a: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和</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l</a:t>
            </a:r>
            <a:r>
              <a:rPr lang="zh-CN" altLang="en-US"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rPr>
              <a:t>都不相同时会出现这样的能级交错：</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rPr>
              <a:t> </a:t>
            </a:r>
            <a:r>
              <a:rPr lang="en-US" altLang="zh-CN" sz="2400" dirty="0">
                <a:solidFill>
                  <a:srgbClr val="FF0000"/>
                </a:solidFill>
                <a:latin typeface="Calibri" panose="020F0502020204030204" pitchFamily="34" charset="0"/>
                <a:ea typeface="华文楷体" panose="02010600040101010101" pitchFamily="2" charset="-122"/>
                <a:cs typeface="Calibri" panose="020F0502020204030204" pitchFamily="34" charset="0"/>
              </a:rPr>
              <a:t>E(4s)&lt;E(3d)</a:t>
            </a:r>
            <a:r>
              <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rPr>
              <a:t>&lt;E(4p)</a:t>
            </a:r>
            <a:endParaRPr lang="en-US" altLang="zh-CN" sz="2400" dirty="0">
              <a:solidFill>
                <a:srgbClr val="4472C4">
                  <a:lumMod val="75000"/>
                </a:srgbClr>
              </a:solidFill>
              <a:latin typeface="Calibri" panose="020F0502020204030204" pitchFamily="34" charset="0"/>
              <a:ea typeface="华文楷体" panose="02010600040101010101" pitchFamily="2" charset="-122"/>
              <a:cs typeface="Calibri" panose="020F0502020204030204" pitchFamily="34" charset="0"/>
              <a:sym typeface="+mn-ea"/>
            </a:endParaRPr>
          </a:p>
        </p:txBody>
      </p:sp>
    </p:spTree>
    <p:extLst>
      <p:ext uri="{BB962C8B-B14F-4D97-AF65-F5344CB8AC3E}">
        <p14:creationId xmlns:p14="http://schemas.microsoft.com/office/powerpoint/2010/main" val="3189788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D5223ED-7D83-4A52-940A-804DAA345DC8}"/>
              </a:ext>
            </a:extLst>
          </p:cNvPr>
          <p:cNvPicPr>
            <a:picLocks noChangeAspect="1"/>
          </p:cNvPicPr>
          <p:nvPr/>
        </p:nvPicPr>
        <p:blipFill>
          <a:blip r:embed="rId2"/>
          <a:stretch>
            <a:fillRect/>
          </a:stretch>
        </p:blipFill>
        <p:spPr>
          <a:xfrm>
            <a:off x="489714" y="0"/>
            <a:ext cx="4230369" cy="6424873"/>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BEF57FE8-F605-40F4-98A1-90832EC59C94}"/>
                  </a:ext>
                </a:extLst>
              </p:cNvPr>
              <p:cNvSpPr/>
              <p:nvPr/>
            </p:nvSpPr>
            <p:spPr>
              <a:xfrm>
                <a:off x="5492608" y="786891"/>
                <a:ext cx="5416868" cy="3511346"/>
              </a:xfrm>
              <a:prstGeom prst="rect">
                <a:avLst/>
              </a:prstGeom>
            </p:spPr>
            <p:txBody>
              <a:bodyPr wrap="none">
                <a:spAutoFit/>
              </a:bodyPr>
              <a:lstStyle/>
              <a:p>
                <a:r>
                  <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rPr>
                  <a:t>氢原子以及类氢原子各层轨道能量简并</a:t>
                </a:r>
                <a:endPar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endParaRPr>
              </a:p>
              <a:p>
                <a:r>
                  <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rPr>
                  <a:t>K</a:t>
                </a:r>
                <a:r>
                  <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rPr>
                  <a:t>原子的</a:t>
                </a:r>
                <a:r>
                  <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rPr>
                  <a:t>3d</a:t>
                </a:r>
                <a:r>
                  <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rPr>
                  <a:t>和</a:t>
                </a:r>
                <a:r>
                  <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rPr>
                  <a:t>4s</a:t>
                </a:r>
                <a:r>
                  <a:rPr lang="zh-CN" altLang="en-US" sz="2400" dirty="0">
                    <a:solidFill>
                      <a:srgbClr val="000000"/>
                    </a:solidFill>
                    <a:latin typeface="Arial" panose="020B0604020202020204" pitchFamily="34" charset="0"/>
                    <a:ea typeface="黑体" panose="02010609060101010101" pitchFamily="49" charset="-122"/>
                    <a:cs typeface="Arial" panose="020B0604020202020204" pitchFamily="34" charset="0"/>
                  </a:rPr>
                  <a:t>的轨道能：</a:t>
                </a:r>
                <a:endPar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endParaRPr>
              </a:p>
              <a:p>
                <a:endParaRPr lang="en-US" altLang="zh-CN" sz="2400" dirty="0">
                  <a:solidFill>
                    <a:srgbClr val="000000"/>
                  </a:solidFill>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14:m>
                  <m:oMath xmlns:m="http://schemas.openxmlformats.org/officeDocument/2006/math">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Ar</m:t>
                            </m:r>
                          </m:e>
                        </m:d>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4</m:t>
                            </m:r>
                            <m:r>
                              <m:rPr>
                                <m:sty m:val="p"/>
                              </m:rPr>
                              <a:rPr lang="en-US" altLang="zh-CN" sz="2400">
                                <a:latin typeface="Cambria Math" panose="02040503050406030204" pitchFamily="18" charset="0"/>
                              </a:rPr>
                              <m:t>s</m:t>
                            </m:r>
                          </m:e>
                          <m:sup>
                            <m:r>
                              <a:rPr lang="en-US" altLang="zh-CN" sz="2400" i="1">
                                <a:latin typeface="Cambria Math" panose="02040503050406030204" pitchFamily="18" charset="0"/>
                              </a:rPr>
                              <m:t>0</m:t>
                            </m:r>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3</m:t>
                            </m:r>
                            <m:r>
                              <m:rPr>
                                <m:sty m:val="p"/>
                              </m:rPr>
                              <a:rPr lang="en-US" altLang="zh-CN" sz="2400">
                                <a:latin typeface="Cambria Math" panose="02040503050406030204" pitchFamily="18" charset="0"/>
                              </a:rPr>
                              <m:t>d</m:t>
                            </m:r>
                          </m:e>
                          <m:sup>
                            <m:r>
                              <a:rPr lang="en-US" altLang="zh-CN" sz="2400" i="1">
                                <a:latin typeface="Cambria Math" panose="02040503050406030204" pitchFamily="18" charset="0"/>
                              </a:rPr>
                              <m:t>1</m:t>
                            </m:r>
                          </m:sup>
                        </m:sSup>
                      </m:e>
                    </m:d>
                    <m:r>
                      <a:rPr lang="en-US" altLang="zh-CN" sz="2400">
                        <a:latin typeface="Cambria Math" panose="02040503050406030204" pitchFamily="18" charset="0"/>
                      </a:rPr>
                      <m:t>→</m:t>
                    </m:r>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Ar</m:t>
                            </m:r>
                          </m:e>
                        </m:d>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4</m:t>
                            </m:r>
                            <m:r>
                              <m:rPr>
                                <m:sty m:val="p"/>
                              </m:rPr>
                              <a:rPr lang="en-US" altLang="zh-CN" sz="2400">
                                <a:latin typeface="Cambria Math" panose="02040503050406030204" pitchFamily="18" charset="0"/>
                              </a:rPr>
                              <m:t>s</m:t>
                            </m:r>
                          </m:e>
                          <m:sup>
                            <m:r>
                              <a:rPr lang="en-US" altLang="zh-CN" sz="2400" i="1">
                                <a:latin typeface="Cambria Math" panose="02040503050406030204" pitchFamily="18" charset="0"/>
                              </a:rPr>
                              <m:t>0</m:t>
                            </m:r>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3</m:t>
                            </m:r>
                            <m:r>
                              <m:rPr>
                                <m:sty m:val="p"/>
                              </m:rPr>
                              <a:rPr lang="en-US" altLang="zh-CN" sz="2400">
                                <a:latin typeface="Cambria Math" panose="02040503050406030204" pitchFamily="18" charset="0"/>
                              </a:rPr>
                              <m:t>d</m:t>
                            </m:r>
                          </m:e>
                          <m:sup>
                            <m:r>
                              <a:rPr lang="en-US" altLang="zh-CN" sz="2400" i="1">
                                <a:latin typeface="Cambria Math" panose="02040503050406030204" pitchFamily="18" charset="0"/>
                              </a:rPr>
                              <m:t>0</m:t>
                            </m:r>
                          </m:sup>
                        </m:sSup>
                      </m:e>
                    </m:d>
                    <m:r>
                      <a:rPr lang="en-US" altLang="zh-CN" sz="2400">
                        <a:latin typeface="Cambria Math" panose="02040503050406030204" pitchFamily="18" charset="0"/>
                      </a:rPr>
                      <m:t>+</m:t>
                    </m:r>
                    <m:r>
                      <m:rPr>
                        <m:sty m:val="p"/>
                      </m:rPr>
                      <a:rPr lang="en-US" altLang="zh-CN" sz="2400">
                        <a:latin typeface="Cambria Math" panose="02040503050406030204" pitchFamily="18" charset="0"/>
                      </a:rPr>
                      <m:t>e</m:t>
                    </m:r>
                  </m:oMath>
                </a14:m>
                <a:endParaRPr lang="en-US" altLang="zh-CN" sz="2400" dirty="0">
                  <a:latin typeface="Arial" panose="020B0604020202020204" pitchFamily="34" charset="0"/>
                  <a:ea typeface="黑体" panose="02010609060101010101" pitchFamily="49" charset="-122"/>
                  <a:cs typeface="Arial" panose="020B0604020202020204" pitchFamily="34" charset="0"/>
                </a:endParaRPr>
              </a:p>
              <a:p>
                <a:r>
                  <a:rPr lang="en-US" altLang="zh-CN" sz="2400" dirty="0">
                    <a:latin typeface="Arial" panose="020B0604020202020204" pitchFamily="34" charset="0"/>
                    <a:ea typeface="黑体" panose="02010609060101010101" pitchFamily="49" charset="-122"/>
                    <a:cs typeface="Arial" panose="020B0604020202020204" pitchFamily="34" charset="0"/>
                  </a:rPr>
                  <a:t>     3d</a:t>
                </a:r>
                <a:r>
                  <a:rPr lang="zh-CN" altLang="en-US" sz="2400" dirty="0">
                    <a:latin typeface="Arial" panose="020B0604020202020204" pitchFamily="34" charset="0"/>
                    <a:ea typeface="黑体" panose="02010609060101010101" pitchFamily="49" charset="-122"/>
                    <a:cs typeface="Arial" panose="020B0604020202020204" pitchFamily="34" charset="0"/>
                  </a:rPr>
                  <a:t>电子的电离能</a:t>
                </a:r>
                <a:r>
                  <a:rPr lang="en-US" altLang="zh-CN" sz="2400" dirty="0">
                    <a:latin typeface="Arial" panose="020B0604020202020204" pitchFamily="34" charset="0"/>
                    <a:ea typeface="黑体" panose="02010609060101010101" pitchFamily="49" charset="-122"/>
                    <a:cs typeface="Arial" panose="020B0604020202020204" pitchFamily="34" charset="0"/>
                  </a:rPr>
                  <a:t>=1.67 eV</a:t>
                </a:r>
              </a:p>
              <a:p>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marL="285750" indent="-285750">
                  <a:buFont typeface="Arial" panose="020B0604020202020204" pitchFamily="34" charset="0"/>
                  <a:buChar char="•"/>
                </a:pPr>
                <a14:m>
                  <m:oMath xmlns:m="http://schemas.openxmlformats.org/officeDocument/2006/math">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Ar</m:t>
                            </m:r>
                          </m:e>
                        </m:d>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4</m:t>
                            </m:r>
                            <m:r>
                              <m:rPr>
                                <m:sty m:val="p"/>
                              </m:rPr>
                              <a:rPr lang="en-US" altLang="zh-CN" sz="2400">
                                <a:latin typeface="Cambria Math" panose="02040503050406030204" pitchFamily="18" charset="0"/>
                              </a:rPr>
                              <m:t>s</m:t>
                            </m:r>
                          </m:e>
                          <m:sup>
                            <m:r>
                              <a:rPr lang="en-US" altLang="zh-CN" sz="2400" b="0" i="1" smtClean="0">
                                <a:latin typeface="Cambria Math" panose="02040503050406030204" pitchFamily="18" charset="0"/>
                              </a:rPr>
                              <m:t>1</m:t>
                            </m:r>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3</m:t>
                            </m:r>
                            <m:r>
                              <m:rPr>
                                <m:sty m:val="p"/>
                              </m:rPr>
                              <a:rPr lang="en-US" altLang="zh-CN" sz="2400">
                                <a:latin typeface="Cambria Math" panose="02040503050406030204" pitchFamily="18" charset="0"/>
                              </a:rPr>
                              <m:t>d</m:t>
                            </m:r>
                          </m:e>
                          <m:sup>
                            <m:r>
                              <a:rPr lang="en-US" altLang="zh-CN" sz="2400" b="0" i="1" smtClean="0">
                                <a:latin typeface="Cambria Math" panose="02040503050406030204" pitchFamily="18" charset="0"/>
                              </a:rPr>
                              <m:t>0</m:t>
                            </m:r>
                          </m:sup>
                        </m:sSup>
                      </m:e>
                    </m:d>
                    <m:r>
                      <a:rPr lang="en-US" altLang="zh-CN" sz="2400">
                        <a:latin typeface="Cambria Math" panose="02040503050406030204" pitchFamily="18" charset="0"/>
                      </a:rPr>
                      <m:t>→</m:t>
                    </m:r>
                    <m:r>
                      <m:rPr>
                        <m:sty m:val="p"/>
                      </m:rPr>
                      <a:rPr lang="en-US" altLang="zh-CN" sz="2400">
                        <a:latin typeface="Cambria Math" panose="02040503050406030204" pitchFamily="18" charset="0"/>
                      </a:rPr>
                      <m:t>E</m:t>
                    </m:r>
                    <m:d>
                      <m:dPr>
                        <m:ctrlPr>
                          <a:rPr lang="zh-CN" altLang="zh-CN" sz="2400" i="1">
                            <a:latin typeface="Cambria Math" panose="02040503050406030204" pitchFamily="18" charset="0"/>
                          </a:rPr>
                        </m:ctrlPr>
                      </m:dPr>
                      <m:e>
                        <m:d>
                          <m:dPr>
                            <m:begChr m:val="["/>
                            <m:endChr m:val="]"/>
                            <m:ctrlPr>
                              <a:rPr lang="zh-CN" altLang="zh-CN" sz="2400" i="1">
                                <a:latin typeface="Cambria Math" panose="02040503050406030204" pitchFamily="18" charset="0"/>
                              </a:rPr>
                            </m:ctrlPr>
                          </m:dPr>
                          <m:e>
                            <m:r>
                              <m:rPr>
                                <m:sty m:val="p"/>
                              </m:rPr>
                              <a:rPr lang="en-US" altLang="zh-CN" sz="2400">
                                <a:latin typeface="Cambria Math" panose="02040503050406030204" pitchFamily="18" charset="0"/>
                              </a:rPr>
                              <m:t>Ar</m:t>
                            </m:r>
                          </m:e>
                        </m:d>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4</m:t>
                            </m:r>
                            <m:r>
                              <m:rPr>
                                <m:sty m:val="p"/>
                              </m:rPr>
                              <a:rPr lang="en-US" altLang="zh-CN" sz="2400">
                                <a:latin typeface="Cambria Math" panose="02040503050406030204" pitchFamily="18" charset="0"/>
                              </a:rPr>
                              <m:t>s</m:t>
                            </m:r>
                          </m:e>
                          <m:sup>
                            <m:r>
                              <a:rPr lang="en-US" altLang="zh-CN" sz="2400" i="1">
                                <a:latin typeface="Cambria Math" panose="02040503050406030204" pitchFamily="18" charset="0"/>
                              </a:rPr>
                              <m:t>0</m:t>
                            </m:r>
                          </m:sup>
                        </m:sSup>
                        <m:sSup>
                          <m:sSupPr>
                            <m:ctrlPr>
                              <a:rPr lang="zh-CN" altLang="zh-CN" sz="2400" i="1">
                                <a:latin typeface="Cambria Math" panose="02040503050406030204" pitchFamily="18" charset="0"/>
                              </a:rPr>
                            </m:ctrlPr>
                          </m:sSupPr>
                          <m:e>
                            <m:r>
                              <a:rPr lang="en-US" altLang="zh-CN" sz="2400">
                                <a:latin typeface="Cambria Math" panose="02040503050406030204" pitchFamily="18" charset="0"/>
                              </a:rPr>
                              <m:t>3</m:t>
                            </m:r>
                            <m:r>
                              <m:rPr>
                                <m:sty m:val="p"/>
                              </m:rPr>
                              <a:rPr lang="en-US" altLang="zh-CN" sz="2400">
                                <a:latin typeface="Cambria Math" panose="02040503050406030204" pitchFamily="18" charset="0"/>
                              </a:rPr>
                              <m:t>d</m:t>
                            </m:r>
                          </m:e>
                          <m:sup>
                            <m:r>
                              <a:rPr lang="en-US" altLang="zh-CN" sz="2400" i="1">
                                <a:latin typeface="Cambria Math" panose="02040503050406030204" pitchFamily="18" charset="0"/>
                              </a:rPr>
                              <m:t>0</m:t>
                            </m:r>
                          </m:sup>
                        </m:sSup>
                      </m:e>
                    </m:d>
                    <m:r>
                      <a:rPr lang="en-US" altLang="zh-CN" sz="2400">
                        <a:latin typeface="Cambria Math" panose="02040503050406030204" pitchFamily="18" charset="0"/>
                      </a:rPr>
                      <m:t>+</m:t>
                    </m:r>
                    <m:r>
                      <m:rPr>
                        <m:sty m:val="p"/>
                      </m:rPr>
                      <a:rPr lang="en-US" altLang="zh-CN" sz="2400">
                        <a:latin typeface="Cambria Math" panose="02040503050406030204" pitchFamily="18" charset="0"/>
                      </a:rPr>
                      <m:t>e</m:t>
                    </m:r>
                  </m:oMath>
                </a14:m>
                <a:endParaRPr lang="en-US" altLang="zh-CN" sz="2400" dirty="0">
                  <a:latin typeface="Arial" panose="020B0604020202020204" pitchFamily="34" charset="0"/>
                  <a:ea typeface="黑体" panose="02010609060101010101" pitchFamily="49" charset="-122"/>
                  <a:cs typeface="Arial" panose="020B0604020202020204" pitchFamily="34" charset="0"/>
                </a:endParaRPr>
              </a:p>
              <a:p>
                <a:r>
                  <a:rPr lang="en-US" altLang="zh-CN" sz="2400" dirty="0">
                    <a:latin typeface="Arial" panose="020B0604020202020204" pitchFamily="34" charset="0"/>
                    <a:ea typeface="黑体" panose="02010609060101010101" pitchFamily="49" charset="-122"/>
                    <a:cs typeface="Arial" panose="020B0604020202020204" pitchFamily="34" charset="0"/>
                  </a:rPr>
                  <a:t>     4s</a:t>
                </a:r>
                <a:r>
                  <a:rPr lang="zh-CN" altLang="en-US" sz="2400" dirty="0">
                    <a:latin typeface="Arial" panose="020B0604020202020204" pitchFamily="34" charset="0"/>
                    <a:ea typeface="黑体" panose="02010609060101010101" pitchFamily="49" charset="-122"/>
                    <a:cs typeface="Arial" panose="020B0604020202020204" pitchFamily="34" charset="0"/>
                  </a:rPr>
                  <a:t>电子的电离能</a:t>
                </a:r>
                <a:r>
                  <a:rPr lang="en-US" altLang="zh-CN" sz="2400" dirty="0">
                    <a:latin typeface="Arial" panose="020B0604020202020204" pitchFamily="34" charset="0"/>
                    <a:ea typeface="黑体" panose="02010609060101010101" pitchFamily="49" charset="-122"/>
                    <a:cs typeface="Arial" panose="020B0604020202020204" pitchFamily="34" charset="0"/>
                  </a:rPr>
                  <a:t>=4.34 eV</a:t>
                </a:r>
              </a:p>
            </p:txBody>
          </p:sp>
        </mc:Choice>
        <mc:Fallback xmlns="">
          <p:sp>
            <p:nvSpPr>
              <p:cNvPr id="4" name="矩形 3">
                <a:extLst>
                  <a:ext uri="{FF2B5EF4-FFF2-40B4-BE49-F238E27FC236}">
                    <a16:creationId xmlns:a16="http://schemas.microsoft.com/office/drawing/2014/main" id="{BEF57FE8-F605-40F4-98A1-90832EC59C94}"/>
                  </a:ext>
                </a:extLst>
              </p:cNvPr>
              <p:cNvSpPr>
                <a:spLocks noRot="1" noChangeAspect="1" noMove="1" noResize="1" noEditPoints="1" noAdjustHandles="1" noChangeArrowheads="1" noChangeShapeType="1" noTextEdit="1"/>
              </p:cNvSpPr>
              <p:nvPr/>
            </p:nvSpPr>
            <p:spPr>
              <a:xfrm>
                <a:off x="5492608" y="786891"/>
                <a:ext cx="5416868" cy="3511346"/>
              </a:xfrm>
              <a:prstGeom prst="rect">
                <a:avLst/>
              </a:prstGeom>
              <a:blipFill>
                <a:blip r:embed="rId3"/>
                <a:stretch>
                  <a:fillRect l="-1687" t="-1910" r="-787" b="-3299"/>
                </a:stretch>
              </a:blipFill>
            </p:spPr>
            <p:txBody>
              <a:bodyPr/>
              <a:lstStyle/>
              <a:p>
                <a:r>
                  <a:rPr lang="zh-CN" altLang="en-US">
                    <a:noFill/>
                  </a:rPr>
                  <a:t> </a:t>
                </a:r>
              </a:p>
            </p:txBody>
          </p:sp>
        </mc:Fallback>
      </mc:AlternateContent>
      <p:sp>
        <p:nvSpPr>
          <p:cNvPr id="5" name="椭圆 4">
            <a:extLst>
              <a:ext uri="{FF2B5EF4-FFF2-40B4-BE49-F238E27FC236}">
                <a16:creationId xmlns:a16="http://schemas.microsoft.com/office/drawing/2014/main" id="{B280ABFC-1449-4BD1-9F93-092C3D00A191}"/>
              </a:ext>
            </a:extLst>
          </p:cNvPr>
          <p:cNvSpPr/>
          <p:nvPr/>
        </p:nvSpPr>
        <p:spPr>
          <a:xfrm>
            <a:off x="2705100" y="889000"/>
            <a:ext cx="622300" cy="635000"/>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rotWithShape="1">
          <a:blip r:embed="rId4"/>
          <a:srcRect l="1" t="6804" r="464" b="23003"/>
          <a:stretch/>
        </p:blipFill>
        <p:spPr>
          <a:xfrm>
            <a:off x="5492608" y="4538867"/>
            <a:ext cx="4671809" cy="1610139"/>
          </a:xfrm>
          <a:prstGeom prst="rect">
            <a:avLst/>
          </a:prstGeom>
        </p:spPr>
      </p:pic>
    </p:spTree>
    <p:extLst>
      <p:ext uri="{BB962C8B-B14F-4D97-AF65-F5344CB8AC3E}">
        <p14:creationId xmlns:p14="http://schemas.microsoft.com/office/powerpoint/2010/main" val="29531914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1535" y="282101"/>
            <a:ext cx="11070077" cy="1497974"/>
          </a:xfrm>
          <a:prstGeom prst="rect">
            <a:avLst/>
          </a:prstGeom>
          <a:noFill/>
        </p:spPr>
        <p:txBody>
          <a:bodyPr wrap="square" rtlCol="0">
            <a:spAutoFit/>
          </a:bodyPr>
          <a:lstStyle/>
          <a:p>
            <a:pPr>
              <a:lnSpc>
                <a:spcPct val="150000"/>
              </a:lnSpc>
            </a:pPr>
            <a:r>
              <a:rPr lang="en-US" altLang="zh-CN" sz="3200" dirty="0">
                <a:latin typeface="Arial" panose="020B0604020202020204" pitchFamily="34" charset="0"/>
                <a:ea typeface="黑体" panose="02010609060101010101" pitchFamily="49" charset="-122"/>
                <a:cs typeface="Arial" panose="020B0604020202020204" pitchFamily="34" charset="0"/>
              </a:rPr>
              <a:t>9.7 </a:t>
            </a:r>
            <a:r>
              <a:rPr lang="zh-CN" altLang="en-US" sz="3200" dirty="0">
                <a:latin typeface="Arial" panose="020B0604020202020204" pitchFamily="34" charset="0"/>
                <a:ea typeface="黑体" panose="02010609060101010101" pitchFamily="49" charset="-122"/>
                <a:cs typeface="Arial" panose="020B0604020202020204" pitchFamily="34" charset="0"/>
              </a:rPr>
              <a:t>根据下列条件确定元素在周期表中的位置，并指出元素的名称及符号。</a:t>
            </a:r>
          </a:p>
        </p:txBody>
      </p:sp>
      <p:sp>
        <p:nvSpPr>
          <p:cNvPr id="3" name="文本框 2"/>
          <p:cNvSpPr txBox="1"/>
          <p:nvPr/>
        </p:nvSpPr>
        <p:spPr>
          <a:xfrm>
            <a:off x="421535" y="1913106"/>
            <a:ext cx="11679674" cy="1301318"/>
          </a:xfrm>
          <a:prstGeom prst="rect">
            <a:avLst/>
          </a:prstGeom>
          <a:noFill/>
        </p:spPr>
        <p:txBody>
          <a:bodyPr wrap="square" rtlCol="0">
            <a:spAutoFit/>
          </a:bodyPr>
          <a:lstStyle/>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(1)</a:t>
            </a:r>
            <a:r>
              <a:rPr lang="zh-CN" altLang="en-US" sz="2800" dirty="0">
                <a:latin typeface="Arial" panose="020B0604020202020204" pitchFamily="34" charset="0"/>
                <a:ea typeface="黑体" panose="02010609060101010101" pitchFamily="49" charset="-122"/>
                <a:cs typeface="Arial" panose="020B0604020202020204" pitchFamily="34" charset="0"/>
              </a:rPr>
              <a:t>基态原子中有</a:t>
            </a:r>
            <a:r>
              <a:rPr lang="en-US" altLang="zh-CN" sz="2800" dirty="0">
                <a:latin typeface="Arial" panose="020B0604020202020204" pitchFamily="34" charset="0"/>
                <a:ea typeface="黑体" panose="02010609060101010101" pitchFamily="49" charset="-122"/>
                <a:cs typeface="Arial" panose="020B0604020202020204" pitchFamily="34" charset="0"/>
              </a:rPr>
              <a:t>3d</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7</a:t>
            </a:r>
            <a:r>
              <a:rPr lang="zh-CN" altLang="en-US" sz="2800" dirty="0">
                <a:latin typeface="Arial" panose="020B0604020202020204" pitchFamily="34" charset="0"/>
                <a:ea typeface="黑体" panose="02010609060101010101" pitchFamily="49" charset="-122"/>
                <a:cs typeface="Arial" panose="020B0604020202020204" pitchFamily="34" charset="0"/>
              </a:rPr>
              <a:t>电子</a:t>
            </a:r>
            <a:r>
              <a:rPr lang="en-US" altLang="zh-CN" sz="2800" dirty="0">
                <a:latin typeface="Arial" panose="020B0604020202020204" pitchFamily="34" charset="0"/>
                <a:ea typeface="黑体" panose="02010609060101010101" pitchFamily="49" charset="-122"/>
                <a:cs typeface="Arial" panose="020B0604020202020204" pitchFamily="34" charset="0"/>
              </a:rPr>
              <a:t>;            (2)</a:t>
            </a:r>
            <a:r>
              <a:rPr lang="zh-CN" altLang="en-US" sz="2800" dirty="0">
                <a:latin typeface="Arial" panose="020B0604020202020204" pitchFamily="34" charset="0"/>
                <a:ea typeface="黑体" panose="02010609060101010101" pitchFamily="49" charset="-122"/>
                <a:cs typeface="Arial" panose="020B0604020202020204" pitchFamily="34" charset="0"/>
              </a:rPr>
              <a:t>基态原子的电子构型为</a:t>
            </a:r>
            <a:r>
              <a:rPr lang="en-US" altLang="zh-CN" sz="2800" dirty="0">
                <a:latin typeface="Arial" panose="020B0604020202020204" pitchFamily="34" charset="0"/>
                <a:ea typeface="黑体" panose="02010609060101010101" pitchFamily="49" charset="-122"/>
                <a:cs typeface="Arial" panose="020B0604020202020204" pitchFamily="34" charset="0"/>
              </a:rPr>
              <a:t>[</a:t>
            </a:r>
            <a:r>
              <a:rPr lang="en-US" altLang="zh-CN" sz="2800" dirty="0" err="1">
                <a:latin typeface="Arial" panose="020B0604020202020204" pitchFamily="34" charset="0"/>
                <a:ea typeface="黑体" panose="02010609060101010101" pitchFamily="49" charset="-122"/>
                <a:cs typeface="Arial" panose="020B0604020202020204" pitchFamily="34" charset="0"/>
              </a:rPr>
              <a:t>Ar</a:t>
            </a:r>
            <a:r>
              <a:rPr lang="en-US" altLang="zh-CN" sz="2800" dirty="0">
                <a:latin typeface="Arial" panose="020B0604020202020204" pitchFamily="34" charset="0"/>
                <a:ea typeface="黑体" panose="02010609060101010101" pitchFamily="49" charset="-122"/>
                <a:cs typeface="Arial" panose="020B0604020202020204" pitchFamily="34" charset="0"/>
              </a:rPr>
              <a:t>]3d</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10</a:t>
            </a:r>
            <a:r>
              <a:rPr lang="en-US" altLang="zh-CN" sz="2800" dirty="0">
                <a:latin typeface="Arial" panose="020B0604020202020204" pitchFamily="34" charset="0"/>
                <a:ea typeface="黑体" panose="02010609060101010101" pitchFamily="49" charset="-122"/>
                <a:cs typeface="Arial" panose="020B0604020202020204" pitchFamily="34" charset="0"/>
              </a:rPr>
              <a:t>4s</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1</a:t>
            </a:r>
            <a:r>
              <a:rPr lang="en-US" altLang="zh-CN" sz="2800" dirty="0">
                <a:latin typeface="Arial" panose="020B0604020202020204" pitchFamily="34" charset="0"/>
                <a:ea typeface="黑体" panose="02010609060101010101" pitchFamily="49" charset="-122"/>
                <a:cs typeface="Arial" panose="020B0604020202020204" pitchFamily="34" charset="0"/>
              </a:rPr>
              <a:t>;      </a:t>
            </a:r>
          </a:p>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(3)M</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2+</a:t>
            </a:r>
            <a:r>
              <a:rPr lang="zh-CN" altLang="en-US" sz="2800" dirty="0">
                <a:latin typeface="Arial" panose="020B0604020202020204" pitchFamily="34" charset="0"/>
                <a:ea typeface="黑体" panose="02010609060101010101" pitchFamily="49" charset="-122"/>
                <a:cs typeface="Arial" panose="020B0604020202020204" pitchFamily="34" charset="0"/>
              </a:rPr>
              <a:t>型阳离子的</a:t>
            </a:r>
            <a:r>
              <a:rPr lang="en-US" altLang="zh-CN" sz="2800" dirty="0">
                <a:solidFill>
                  <a:srgbClr val="FF0000"/>
                </a:solidFill>
                <a:latin typeface="Arial" panose="020B0604020202020204" pitchFamily="34" charset="0"/>
                <a:ea typeface="黑体" panose="02010609060101010101" pitchFamily="49" charset="-122"/>
                <a:cs typeface="Arial" panose="020B0604020202020204" pitchFamily="34" charset="0"/>
              </a:rPr>
              <a:t>3d</a:t>
            </a:r>
            <a:r>
              <a:rPr lang="zh-CN" altLang="en-US" sz="2800" dirty="0">
                <a:solidFill>
                  <a:srgbClr val="FF0000"/>
                </a:solidFill>
                <a:latin typeface="Arial" panose="020B0604020202020204" pitchFamily="34" charset="0"/>
                <a:ea typeface="黑体" panose="02010609060101010101" pitchFamily="49" charset="-122"/>
                <a:cs typeface="Arial" panose="020B0604020202020204" pitchFamily="34" charset="0"/>
              </a:rPr>
              <a:t>为半充满</a:t>
            </a:r>
            <a:r>
              <a:rPr lang="en-US" altLang="zh-CN" sz="2800" dirty="0">
                <a:latin typeface="Arial" panose="020B0604020202020204" pitchFamily="34" charset="0"/>
                <a:ea typeface="黑体" panose="02010609060101010101" pitchFamily="49" charset="-122"/>
                <a:cs typeface="Arial" panose="020B0604020202020204" pitchFamily="34" charset="0"/>
              </a:rPr>
              <a:t>;   (4)</a:t>
            </a:r>
            <a:r>
              <a:rPr lang="en-US" altLang="zh-CN" sz="2800" dirty="0">
                <a:solidFill>
                  <a:prstClr val="black"/>
                </a:solidFill>
                <a:latin typeface="Arial" panose="020B0604020202020204" pitchFamily="34" charset="0"/>
                <a:ea typeface="黑体" panose="02010609060101010101" pitchFamily="49" charset="-122"/>
                <a:cs typeface="Arial" panose="020B0604020202020204" pitchFamily="34" charset="0"/>
              </a:rPr>
              <a:t> M</a:t>
            </a:r>
            <a:r>
              <a:rPr lang="en-US" altLang="zh-CN" sz="2800" baseline="30000" dirty="0">
                <a:solidFill>
                  <a:prstClr val="black"/>
                </a:solidFill>
                <a:latin typeface="Arial" panose="020B0604020202020204" pitchFamily="34" charset="0"/>
                <a:ea typeface="黑体" panose="02010609060101010101" pitchFamily="49" charset="-122"/>
                <a:cs typeface="Arial" panose="020B0604020202020204" pitchFamily="34" charset="0"/>
              </a:rPr>
              <a:t>3+</a:t>
            </a:r>
            <a:r>
              <a:rPr lang="zh-CN" altLang="en-US" sz="2800" dirty="0">
                <a:latin typeface="Arial" panose="020B0604020202020204" pitchFamily="34" charset="0"/>
                <a:ea typeface="黑体" panose="02010609060101010101" pitchFamily="49" charset="-122"/>
                <a:cs typeface="Arial" panose="020B0604020202020204" pitchFamily="34" charset="0"/>
              </a:rPr>
              <a:t>型阳离子和</a:t>
            </a:r>
            <a:r>
              <a:rPr lang="en-US" altLang="zh-CN" sz="2800" dirty="0">
                <a:latin typeface="Arial" panose="020B0604020202020204" pitchFamily="34" charset="0"/>
                <a:ea typeface="黑体" panose="02010609060101010101" pitchFamily="49" charset="-122"/>
                <a:cs typeface="Arial" panose="020B0604020202020204" pitchFamily="34" charset="0"/>
              </a:rPr>
              <a:t>F</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a:t>
            </a:r>
            <a:r>
              <a:rPr lang="zh-CN" altLang="en-US" sz="2800" dirty="0">
                <a:latin typeface="Arial" panose="020B0604020202020204" pitchFamily="34" charset="0"/>
                <a:ea typeface="黑体" panose="02010609060101010101" pitchFamily="49" charset="-122"/>
                <a:cs typeface="Arial" panose="020B0604020202020204" pitchFamily="34" charset="0"/>
              </a:rPr>
              <a:t>离子的电子构型相同。</a:t>
            </a:r>
            <a:endParaRPr lang="en-US" altLang="zh-CN" sz="2800" dirty="0">
              <a:latin typeface="Arial" panose="020B0604020202020204" pitchFamily="34" charset="0"/>
              <a:ea typeface="黑体" panose="02010609060101010101" pitchFamily="49" charset="-122"/>
              <a:cs typeface="Arial" panose="020B0604020202020204" pitchFamily="34" charset="0"/>
            </a:endParaRPr>
          </a:p>
        </p:txBody>
      </p:sp>
      <p:graphicFrame>
        <p:nvGraphicFramePr>
          <p:cNvPr id="4" name="表格 3"/>
          <p:cNvGraphicFramePr>
            <a:graphicFrameLocks noGrp="1"/>
          </p:cNvGraphicFramePr>
          <p:nvPr>
            <p:custDataLst>
              <p:tags r:id="rId1"/>
            </p:custDataLst>
          </p:nvPr>
        </p:nvGraphicFramePr>
        <p:xfrm>
          <a:off x="1254963" y="3754270"/>
          <a:ext cx="9683343" cy="2286000"/>
        </p:xfrm>
        <a:graphic>
          <a:graphicData uri="http://schemas.openxmlformats.org/drawingml/2006/table">
            <a:tbl>
              <a:tblPr firstRow="1" bandRow="1">
                <a:tableStyleId>{5C22544A-7EE6-4342-B048-85BDC9FD1C3A}</a:tableStyleId>
              </a:tblPr>
              <a:tblGrid>
                <a:gridCol w="1613890">
                  <a:extLst>
                    <a:ext uri="{9D8B030D-6E8A-4147-A177-3AD203B41FA5}">
                      <a16:colId xmlns:a16="http://schemas.microsoft.com/office/drawing/2014/main" val="20000"/>
                    </a:ext>
                  </a:extLst>
                </a:gridCol>
                <a:gridCol w="1613890">
                  <a:extLst>
                    <a:ext uri="{9D8B030D-6E8A-4147-A177-3AD203B41FA5}">
                      <a16:colId xmlns:a16="http://schemas.microsoft.com/office/drawing/2014/main" val="20001"/>
                    </a:ext>
                  </a:extLst>
                </a:gridCol>
                <a:gridCol w="1212625">
                  <a:extLst>
                    <a:ext uri="{9D8B030D-6E8A-4147-A177-3AD203B41FA5}">
                      <a16:colId xmlns:a16="http://schemas.microsoft.com/office/drawing/2014/main" val="20002"/>
                    </a:ext>
                  </a:extLst>
                </a:gridCol>
                <a:gridCol w="1952354">
                  <a:extLst>
                    <a:ext uri="{9D8B030D-6E8A-4147-A177-3AD203B41FA5}">
                      <a16:colId xmlns:a16="http://schemas.microsoft.com/office/drawing/2014/main" val="20003"/>
                    </a:ext>
                  </a:extLst>
                </a:gridCol>
                <a:gridCol w="1448224">
                  <a:extLst>
                    <a:ext uri="{9D8B030D-6E8A-4147-A177-3AD203B41FA5}">
                      <a16:colId xmlns:a16="http://schemas.microsoft.com/office/drawing/2014/main" val="20004"/>
                    </a:ext>
                  </a:extLst>
                </a:gridCol>
                <a:gridCol w="1842360">
                  <a:extLst>
                    <a:ext uri="{9D8B030D-6E8A-4147-A177-3AD203B41FA5}">
                      <a16:colId xmlns:a16="http://schemas.microsoft.com/office/drawing/2014/main" val="20005"/>
                    </a:ext>
                  </a:extLst>
                </a:gridCol>
              </a:tblGrid>
              <a:tr h="429166">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编号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周期</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族</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原子序数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元素符号</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元素名称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429166">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四</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VIII</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27</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Co</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钴</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457200">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(2)</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四</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 B</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29</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Cu</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铜</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42916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(3)</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四</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VII B</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25</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Mn</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锰</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429166">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rPr>
                        <a:t>(4)</a:t>
                      </a:r>
                      <a:endParaRPr kumimoji="0" lang="zh-CN" altLang="en-US" sz="2400" b="0" i="0" u="none" strike="noStrike" kern="1200" cap="none" spc="0" normalizeH="0" baseline="0" noProof="0" dirty="0">
                        <a:ln>
                          <a:noFill/>
                        </a:ln>
                        <a:solidFill>
                          <a:prstClr val="black"/>
                        </a:solidFill>
                        <a:effectLst/>
                        <a:uLnTx/>
                        <a:uFillTx/>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三</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III A</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13</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Al</a:t>
                      </a:r>
                      <a:endPar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2400" dirty="0">
                          <a:solidFill>
                            <a:schemeClr val="tx1"/>
                          </a:solidFill>
                          <a:latin typeface="Times New Roman" panose="02020603050405020304" pitchFamily="18" charset="0"/>
                          <a:ea typeface="黑体" panose="02010609060101010101" pitchFamily="49" charset="-122"/>
                          <a:cs typeface="Times New Roman" panose="02020603050405020304" pitchFamily="18" charset="0"/>
                        </a:rPr>
                        <a:t>铝</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bl>
          </a:graphicData>
        </a:graphic>
      </p:graphicFrame>
      <p:sp>
        <p:nvSpPr>
          <p:cNvPr id="6" name="矩形 5"/>
          <p:cNvSpPr/>
          <p:nvPr/>
        </p:nvSpPr>
        <p:spPr>
          <a:xfrm>
            <a:off x="351517" y="3540285"/>
            <a:ext cx="902811" cy="523220"/>
          </a:xfrm>
          <a:prstGeom prst="rect">
            <a:avLst/>
          </a:prstGeom>
        </p:spPr>
        <p:txBody>
          <a:bodyPr wrap="none">
            <a:spAutoFit/>
          </a:bodyPr>
          <a:lstStyle/>
          <a:p>
            <a:r>
              <a:rPr lang="zh-CN" altLang="en-US" sz="2800" b="1" dirty="0">
                <a:latin typeface="华文楷体" panose="02010600040101010101" pitchFamily="2" charset="-122"/>
                <a:ea typeface="华文楷体" panose="02010600040101010101" pitchFamily="2" charset="-122"/>
                <a:cs typeface="Calibri" panose="020F0502020204030204" pitchFamily="34" charset="0"/>
              </a:rPr>
              <a:t>解：</a:t>
            </a:r>
            <a:endParaRPr lang="zh-CN" altLang="en-US" sz="2800" b="1" dirty="0">
              <a:latin typeface="华文楷体" panose="02010600040101010101" pitchFamily="2" charset="-122"/>
              <a:ea typeface="华文楷体" panose="02010600040101010101" pitchFamily="2"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9625" y="491609"/>
            <a:ext cx="10327532" cy="735394"/>
          </a:xfrm>
          <a:prstGeom prst="rect">
            <a:avLst/>
          </a:prstGeom>
        </p:spPr>
        <p:txBody>
          <a:bodyPr wrap="square">
            <a:spAutoFit/>
          </a:bodyPr>
          <a:lstStyle/>
          <a:p>
            <a:pPr lvl="0">
              <a:lnSpc>
                <a:spcPct val="150000"/>
              </a:lnSpc>
            </a:pPr>
            <a:r>
              <a:rPr lang="en-US" altLang="zh-CN" sz="3200" dirty="0">
                <a:solidFill>
                  <a:prstClr val="black"/>
                </a:solidFill>
                <a:latin typeface="Arial" panose="020B0604020202020204" pitchFamily="34" charset="0"/>
                <a:ea typeface="黑体" panose="02010609060101010101" pitchFamily="49" charset="-122"/>
                <a:cs typeface="Arial" panose="020B0604020202020204" pitchFamily="34" charset="0"/>
              </a:rPr>
              <a:t>9.11 </a:t>
            </a:r>
            <a:r>
              <a:rPr lang="zh-CN" altLang="en-US" sz="3200" dirty="0">
                <a:solidFill>
                  <a:prstClr val="black"/>
                </a:solidFill>
                <a:latin typeface="Arial" panose="020B0604020202020204" pitchFamily="34" charset="0"/>
                <a:ea typeface="黑体" panose="02010609060101010101" pitchFamily="49" charset="-122"/>
                <a:cs typeface="Arial" panose="020B0604020202020204" pitchFamily="34" charset="0"/>
              </a:rPr>
              <a:t>判断下列各对原子（离子）半径的大小。</a:t>
            </a:r>
          </a:p>
        </p:txBody>
      </p:sp>
      <p:sp>
        <p:nvSpPr>
          <p:cNvPr id="3" name="文本框 2"/>
          <p:cNvSpPr txBox="1"/>
          <p:nvPr/>
        </p:nvSpPr>
        <p:spPr>
          <a:xfrm>
            <a:off x="1079767" y="1407268"/>
            <a:ext cx="9737390" cy="1318181"/>
          </a:xfrm>
          <a:prstGeom prst="rect">
            <a:avLst/>
          </a:prstGeom>
          <a:noFill/>
        </p:spPr>
        <p:txBody>
          <a:bodyPr wrap="square" rtlCol="0">
            <a:spAutoFit/>
          </a:bodyPr>
          <a:lstStyle/>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(1) Ba, Sr;      (3) </a:t>
            </a:r>
            <a:r>
              <a:rPr lang="en-US" altLang="zh-CN" sz="2800" dirty="0" err="1">
                <a:latin typeface="Arial" panose="020B0604020202020204" pitchFamily="34" charset="0"/>
                <a:ea typeface="黑体" panose="02010609060101010101" pitchFamily="49" charset="-122"/>
                <a:cs typeface="Arial" panose="020B0604020202020204" pitchFamily="34" charset="0"/>
              </a:rPr>
              <a:t>Nb</a:t>
            </a:r>
            <a:r>
              <a:rPr lang="en-US" altLang="zh-CN" sz="2800" dirty="0">
                <a:latin typeface="Arial" panose="020B0604020202020204" pitchFamily="34" charset="0"/>
                <a:ea typeface="黑体" panose="02010609060101010101" pitchFamily="49" charset="-122"/>
                <a:cs typeface="Arial" panose="020B0604020202020204" pitchFamily="34" charset="0"/>
              </a:rPr>
              <a:t>, Mo;       (5) </a:t>
            </a:r>
            <a:r>
              <a:rPr lang="en-US" altLang="zh-CN" sz="2800" dirty="0" err="1">
                <a:latin typeface="Arial" panose="020B0604020202020204" pitchFamily="34" charset="0"/>
                <a:ea typeface="黑体" panose="02010609060101010101" pitchFamily="49" charset="-122"/>
                <a:cs typeface="Arial" panose="020B0604020202020204" pitchFamily="34" charset="0"/>
              </a:rPr>
              <a:t>Zr</a:t>
            </a:r>
            <a:r>
              <a:rPr lang="en-US" altLang="zh-CN" sz="2800" dirty="0">
                <a:latin typeface="Arial" panose="020B0604020202020204" pitchFamily="34" charset="0"/>
                <a:ea typeface="黑体" panose="02010609060101010101" pitchFamily="49" charset="-122"/>
                <a:cs typeface="Arial" panose="020B0604020202020204" pitchFamily="34" charset="0"/>
              </a:rPr>
              <a:t>, Hf;</a:t>
            </a:r>
          </a:p>
          <a:p>
            <a:pPr>
              <a:lnSpc>
                <a:spcPct val="150000"/>
              </a:lnSpc>
            </a:pPr>
            <a:r>
              <a:rPr lang="en-US" altLang="zh-CN" sz="2800" dirty="0">
                <a:latin typeface="Arial" panose="020B0604020202020204" pitchFamily="34" charset="0"/>
                <a:ea typeface="黑体" panose="02010609060101010101" pitchFamily="49" charset="-122"/>
                <a:cs typeface="Arial" panose="020B0604020202020204" pitchFamily="34" charset="0"/>
              </a:rPr>
              <a:t>(7) S, S</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2-</a:t>
            </a:r>
            <a:r>
              <a:rPr lang="en-US" altLang="zh-CN" sz="2800" dirty="0">
                <a:latin typeface="Arial" panose="020B0604020202020204" pitchFamily="34" charset="0"/>
                <a:ea typeface="黑体" panose="02010609060101010101" pitchFamily="49" charset="-122"/>
                <a:cs typeface="Arial" panose="020B0604020202020204" pitchFamily="34" charset="0"/>
              </a:rPr>
              <a:t>;        (9) Fe</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2+</a:t>
            </a:r>
            <a:r>
              <a:rPr lang="en-US" altLang="zh-CN" sz="2800" dirty="0">
                <a:latin typeface="Arial" panose="020B0604020202020204" pitchFamily="34" charset="0"/>
                <a:ea typeface="黑体" panose="02010609060101010101" pitchFamily="49" charset="-122"/>
                <a:cs typeface="Arial" panose="020B0604020202020204" pitchFamily="34" charset="0"/>
              </a:rPr>
              <a:t>, Fe</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3+</a:t>
            </a:r>
            <a:r>
              <a:rPr lang="en-US" altLang="zh-CN" sz="2800" dirty="0">
                <a:latin typeface="Arial" panose="020B0604020202020204" pitchFamily="34" charset="0"/>
                <a:ea typeface="黑体" panose="02010609060101010101" pitchFamily="49" charset="-122"/>
                <a:cs typeface="Arial" panose="020B0604020202020204" pitchFamily="34" charset="0"/>
              </a:rPr>
              <a:t>;    (11) O</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2-</a:t>
            </a:r>
            <a:r>
              <a:rPr lang="en-US" altLang="zh-CN" sz="2800" dirty="0">
                <a:latin typeface="Arial" panose="020B0604020202020204" pitchFamily="34" charset="0"/>
                <a:ea typeface="黑体" panose="02010609060101010101" pitchFamily="49" charset="-122"/>
                <a:cs typeface="Arial" panose="020B0604020202020204" pitchFamily="34" charset="0"/>
              </a:rPr>
              <a:t>, F</a:t>
            </a:r>
            <a:r>
              <a:rPr lang="en-US" altLang="zh-CN" sz="2800" baseline="30000" dirty="0">
                <a:latin typeface="Arial" panose="020B0604020202020204" pitchFamily="34" charset="0"/>
                <a:ea typeface="黑体" panose="02010609060101010101" pitchFamily="49" charset="-122"/>
                <a:cs typeface="Arial" panose="020B0604020202020204" pitchFamily="34" charset="0"/>
              </a:rPr>
              <a:t>-</a:t>
            </a:r>
            <a:r>
              <a:rPr lang="en-US" altLang="zh-CN" sz="2800" dirty="0">
                <a:latin typeface="Arial" panose="020B0604020202020204" pitchFamily="34" charset="0"/>
                <a:ea typeface="黑体" panose="02010609060101010101" pitchFamily="49" charset="-122"/>
                <a:cs typeface="Arial" panose="020B0604020202020204" pitchFamily="34" charset="0"/>
              </a:rPr>
              <a:t>;</a:t>
            </a:r>
          </a:p>
        </p:txBody>
      </p:sp>
      <p:sp>
        <p:nvSpPr>
          <p:cNvPr id="4" name="文本框 3"/>
          <p:cNvSpPr txBox="1"/>
          <p:nvPr/>
        </p:nvSpPr>
        <p:spPr>
          <a:xfrm>
            <a:off x="265044" y="4771390"/>
            <a:ext cx="12119114" cy="1200329"/>
          </a:xfrm>
          <a:prstGeom prst="rect">
            <a:avLst/>
          </a:prstGeom>
          <a:noFill/>
        </p:spPr>
        <p:txBody>
          <a:bodyPr wrap="square" rtlCol="0">
            <a:spAutoFit/>
          </a:bodyPr>
          <a:lstStyle/>
          <a:p>
            <a:pPr>
              <a:lnSpc>
                <a:spcPct val="150000"/>
              </a:lnSpc>
            </a:pPr>
            <a:r>
              <a:rPr lang="zh-CN" altLang="en-US"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解：</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(1) Ba&gt;Sr;      (3) </a:t>
            </a:r>
            <a:r>
              <a:rPr lang="en-US" altLang="zh-CN" sz="2400" dirty="0" err="1">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Nb</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&gt;Mo;       (5) </a:t>
            </a:r>
            <a:r>
              <a:rPr lang="en-US" altLang="zh-CN" sz="2400" dirty="0" err="1">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Zr</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&gt;</a:t>
            </a:r>
            <a:r>
              <a:rPr lang="en-US" altLang="zh-CN" sz="2400" dirty="0" err="1">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Hf</a:t>
            </a:r>
            <a:r>
              <a:rPr lang="zh-CN" altLang="en-US"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（镧系收缩：从</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La</a:t>
            </a:r>
            <a:r>
              <a:rPr lang="zh-CN" altLang="en-US"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Lu</a:t>
            </a:r>
            <a:r>
              <a:rPr lang="zh-CN" altLang="en-US"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原子半径收缩积累</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14pmf</a:t>
            </a:r>
            <a:r>
              <a:rPr lang="zh-CN" altLang="en-US"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a:t>
            </a:r>
          </a:p>
          <a:p>
            <a:pPr>
              <a:lnSpc>
                <a:spcPct val="150000"/>
              </a:lnSpc>
            </a:pP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         (7) S&lt;S</a:t>
            </a:r>
            <a:r>
              <a:rPr lang="en-US" altLang="zh-CN" sz="2400" baseline="300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2-</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        (9) Fe</a:t>
            </a:r>
            <a:r>
              <a:rPr lang="en-US" altLang="zh-CN" sz="2400" baseline="300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2+</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 &gt;Fe</a:t>
            </a:r>
            <a:r>
              <a:rPr lang="en-US" altLang="zh-CN" sz="2400" baseline="300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3+</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    (11) O</a:t>
            </a:r>
            <a:r>
              <a:rPr lang="en-US" altLang="zh-CN" sz="2400" baseline="300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2-</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&gt;F</a:t>
            </a:r>
            <a:r>
              <a:rPr lang="en-US" altLang="zh-CN" sz="2400" baseline="300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schemeClr val="accent1">
                    <a:lumMod val="75000"/>
                  </a:schemeClr>
                </a:solidFill>
                <a:latin typeface="Calibri" panose="020F0502020204030204" pitchFamily="34" charset="0"/>
                <a:ea typeface="华文楷体" panose="02010600040101010101" pitchFamily="2" charset="-122"/>
                <a:cs typeface="Calibri" panose="020F0502020204030204" pitchFamily="34" charset="0"/>
              </a:rPr>
              <a:t>;</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880839" y="245327"/>
            <a:ext cx="1210588" cy="400110"/>
          </a:xfrm>
          <a:prstGeom prst="rect">
            <a:avLst/>
          </a:prstGeom>
          <a:noFill/>
        </p:spPr>
        <p:txBody>
          <a:bodyPr wrap="none" rtlCol="0">
            <a:spAutoFit/>
          </a:bodyPr>
          <a:lstStyle/>
          <a:p>
            <a:r>
              <a:rPr lang="zh-CN" altLang="en-US" sz="2000" b="1" dirty="0">
                <a:latin typeface="华文楷体" panose="02010600040101010101" pitchFamily="2" charset="-122"/>
                <a:ea typeface="华文楷体" panose="02010600040101010101" pitchFamily="2" charset="-122"/>
                <a:cs typeface="Calibri" panose="020F0502020204030204" pitchFamily="34" charset="0"/>
              </a:rPr>
              <a:t>分子结构</a:t>
            </a:r>
          </a:p>
        </p:txBody>
      </p:sp>
      <p:sp>
        <p:nvSpPr>
          <p:cNvPr id="5" name="文本框 4">
            <a:extLst>
              <a:ext uri="{FF2B5EF4-FFF2-40B4-BE49-F238E27FC236}">
                <a16:creationId xmlns:a16="http://schemas.microsoft.com/office/drawing/2014/main" id="{71CEB953-22EF-4ECE-BFD8-31C3A7E116AA}"/>
              </a:ext>
            </a:extLst>
          </p:cNvPr>
          <p:cNvSpPr txBox="1"/>
          <p:nvPr/>
        </p:nvSpPr>
        <p:spPr>
          <a:xfrm>
            <a:off x="2340829" y="1251930"/>
            <a:ext cx="6239209" cy="2862322"/>
          </a:xfrm>
          <a:prstGeom prst="rect">
            <a:avLst/>
          </a:prstGeom>
          <a:noFill/>
        </p:spPr>
        <p:txBody>
          <a:bodyPr wrap="none" rtlCol="0">
            <a:spAutoFit/>
          </a:bodyPr>
          <a:lstStyle/>
          <a:p>
            <a:pPr>
              <a:lnSpc>
                <a:spcPct val="150000"/>
              </a:lnSpc>
            </a:pPr>
            <a:r>
              <a:rPr lang="en-US" altLang="zh-CN" dirty="0">
                <a:latin typeface="华文楷体" panose="02010600040101010101" pitchFamily="2" charset="-122"/>
                <a:ea typeface="华文楷体" panose="02010600040101010101" pitchFamily="2" charset="-122"/>
                <a:cs typeface="Calibri" panose="020F0502020204030204" pitchFamily="34" charset="0"/>
              </a:rPr>
              <a:t>1.</a:t>
            </a:r>
            <a:r>
              <a:rPr lang="zh-CN" altLang="en-US" b="1" dirty="0">
                <a:latin typeface="华文楷体" panose="02010600040101010101" pitchFamily="2" charset="-122"/>
                <a:ea typeface="华文楷体" panose="02010600040101010101" pitchFamily="2" charset="-122"/>
                <a:cs typeface="Calibri" panose="020F0502020204030204" pitchFamily="34" charset="0"/>
              </a:rPr>
              <a:t>化学键的类型和特点：</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lvl="1">
              <a:lnSpc>
                <a:spcPct val="150000"/>
              </a:lnSpc>
            </a:pPr>
            <a:r>
              <a:rPr lang="zh-CN" altLang="en-US" dirty="0">
                <a:latin typeface="华文楷体" panose="02010600040101010101" pitchFamily="2" charset="-122"/>
                <a:ea typeface="华文楷体" panose="02010600040101010101" pitchFamily="2" charset="-122"/>
                <a:cs typeface="Calibri" panose="020F0502020204030204" pitchFamily="34" charset="0"/>
              </a:rPr>
              <a:t>离子键、共价键和金属键</a:t>
            </a:r>
            <a:endParaRPr lang="en-US" altLang="zh-CN" dirty="0">
              <a:latin typeface="华文楷体" panose="02010600040101010101" pitchFamily="2" charset="-122"/>
              <a:ea typeface="华文楷体" panose="02010600040101010101" pitchFamily="2" charset="-122"/>
              <a:cs typeface="Calibri" panose="020F0502020204030204" pitchFamily="34" charset="0"/>
            </a:endParaRPr>
          </a:p>
          <a:p>
            <a:pPr lvl="1">
              <a:lnSpc>
                <a:spcPct val="150000"/>
              </a:lnSpc>
            </a:pPr>
            <a:r>
              <a:rPr lang="zh-CN" altLang="en-US" dirty="0">
                <a:latin typeface="华文楷体" panose="02010600040101010101" pitchFamily="2" charset="-122"/>
                <a:ea typeface="华文楷体" panose="02010600040101010101" pitchFamily="2" charset="-122"/>
                <a:cs typeface="Calibri" panose="020F0502020204030204" pitchFamily="34" charset="0"/>
              </a:rPr>
              <a:t>方向性、饱和性、强度</a:t>
            </a:r>
            <a:endParaRPr lang="en-US" altLang="zh-CN" dirty="0">
              <a:latin typeface="华文楷体" panose="02010600040101010101" pitchFamily="2" charset="-122"/>
              <a:ea typeface="华文楷体" panose="02010600040101010101" pitchFamily="2" charset="-122"/>
              <a:cs typeface="Calibri" panose="020F0502020204030204" pitchFamily="34" charset="0"/>
            </a:endParaRPr>
          </a:p>
          <a:p>
            <a:pPr>
              <a:lnSpc>
                <a:spcPct val="150000"/>
              </a:lnSpc>
            </a:pPr>
            <a:r>
              <a:rPr lang="en-US" altLang="zh-CN" dirty="0">
                <a:latin typeface="华文楷体" panose="02010600040101010101" pitchFamily="2" charset="-122"/>
                <a:ea typeface="华文楷体" panose="02010600040101010101" pitchFamily="2" charset="-122"/>
                <a:cs typeface="Calibri" panose="020F0502020204030204" pitchFamily="34" charset="0"/>
              </a:rPr>
              <a:t>2.</a:t>
            </a:r>
            <a:r>
              <a:rPr lang="zh-CN" altLang="en-US" b="1" dirty="0">
                <a:latin typeface="华文楷体" panose="02010600040101010101" pitchFamily="2" charset="-122"/>
                <a:ea typeface="华文楷体" panose="02010600040101010101" pitchFamily="2" charset="-122"/>
                <a:cs typeface="Calibri" panose="020F0502020204030204" pitchFamily="34" charset="0"/>
              </a:rPr>
              <a:t>离子键理论：</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a:lnSpc>
                <a:spcPct val="150000"/>
              </a:lnSpc>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特征：</a:t>
            </a:r>
            <a:r>
              <a:rPr lang="zh-CN" altLang="en-US" dirty="0">
                <a:latin typeface="华文楷体" panose="02010600040101010101" pitchFamily="2" charset="-122"/>
                <a:ea typeface="华文楷体" panose="02010600040101010101" pitchFamily="2" charset="-122"/>
                <a:cs typeface="Calibri" panose="020F0502020204030204" pitchFamily="34" charset="0"/>
              </a:rPr>
              <a:t>本质是静电吸引力，无方向性，无饱和性</a:t>
            </a:r>
            <a:endParaRPr lang="en-US" altLang="zh-CN" dirty="0">
              <a:latin typeface="华文楷体" panose="02010600040101010101" pitchFamily="2" charset="-122"/>
              <a:ea typeface="华文楷体" panose="02010600040101010101" pitchFamily="2" charset="-122"/>
              <a:cs typeface="Calibri" panose="020F0502020204030204" pitchFamily="34" charset="0"/>
            </a:endParaRPr>
          </a:p>
          <a:p>
            <a:pPr>
              <a:lnSpc>
                <a:spcPct val="150000"/>
              </a:lnSpc>
            </a:pPr>
            <a:r>
              <a:rPr lang="en-US" altLang="zh-CN" b="1" dirty="0">
                <a:latin typeface="华文楷体" panose="02010600040101010101" pitchFamily="2" charset="-122"/>
                <a:ea typeface="华文楷体" panose="02010600040101010101" pitchFamily="2" charset="-122"/>
                <a:cs typeface="Calibri" panose="020F0502020204030204" pitchFamily="34" charset="0"/>
              </a:rPr>
              <a:t>    </a:t>
            </a:r>
            <a:r>
              <a:rPr lang="zh-CN" altLang="en-US" b="1" dirty="0">
                <a:latin typeface="华文楷体" panose="02010600040101010101" pitchFamily="2" charset="-122"/>
                <a:ea typeface="华文楷体" panose="02010600040101010101" pitchFamily="2" charset="-122"/>
                <a:cs typeface="Calibri" panose="020F0502020204030204" pitchFamily="34" charset="0"/>
              </a:rPr>
              <a:t>强度：</a:t>
            </a:r>
            <a:r>
              <a:rPr lang="zh-CN" altLang="en-US" dirty="0">
                <a:latin typeface="华文楷体" panose="02010600040101010101" pitchFamily="2" charset="-122"/>
                <a:ea typeface="华文楷体" panose="02010600040101010101" pitchFamily="2" charset="-122"/>
                <a:cs typeface="Calibri" panose="020F0502020204030204" pitchFamily="34" charset="0"/>
              </a:rPr>
              <a:t>晶格能（</a:t>
            </a:r>
            <a:r>
              <a:rPr lang="en-US" altLang="zh-CN" dirty="0">
                <a:latin typeface="华文楷体" panose="02010600040101010101" pitchFamily="2" charset="-122"/>
                <a:ea typeface="华文楷体" panose="02010600040101010101" pitchFamily="2" charset="-122"/>
                <a:cs typeface="Calibri" panose="020F0502020204030204" pitchFamily="34" charset="0"/>
              </a:rPr>
              <a:t>1 mol</a:t>
            </a:r>
            <a:r>
              <a:rPr lang="zh-CN" altLang="en-US" dirty="0">
                <a:latin typeface="华文楷体" panose="02010600040101010101" pitchFamily="2" charset="-122"/>
                <a:ea typeface="华文楷体" panose="02010600040101010101" pitchFamily="2" charset="-122"/>
                <a:cs typeface="Calibri" panose="020F0502020204030204" pitchFamily="34" charset="0"/>
              </a:rPr>
              <a:t>离子晶体解离成气态离子所需能量）</a:t>
            </a:r>
            <a:endParaRPr lang="en-US" altLang="zh-CN" dirty="0">
              <a:latin typeface="华文楷体" panose="02010600040101010101" pitchFamily="2" charset="-122"/>
              <a:ea typeface="华文楷体" panose="02010600040101010101" pitchFamily="2" charset="-122"/>
              <a:cs typeface="Calibri" panose="020F0502020204030204" pitchFamily="34" charset="0"/>
            </a:endParaRPr>
          </a:p>
          <a:p>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p:txBody>
      </p:sp>
      <p:pic>
        <p:nvPicPr>
          <p:cNvPr id="6" name="图片 5">
            <a:extLst>
              <a:ext uri="{FF2B5EF4-FFF2-40B4-BE49-F238E27FC236}">
                <a16:creationId xmlns:a16="http://schemas.microsoft.com/office/drawing/2014/main" id="{641A793C-8AB0-454D-8E46-9B78087FA536}"/>
              </a:ext>
            </a:extLst>
          </p:cNvPr>
          <p:cNvPicPr>
            <a:picLocks noChangeAspect="1"/>
          </p:cNvPicPr>
          <p:nvPr/>
        </p:nvPicPr>
        <p:blipFill rotWithShape="1">
          <a:blip r:embed="rId2"/>
          <a:srcRect l="26254" t="60701" r="29862" b="20131"/>
          <a:stretch/>
        </p:blipFill>
        <p:spPr>
          <a:xfrm>
            <a:off x="3521442" y="3823848"/>
            <a:ext cx="3679203" cy="1004361"/>
          </a:xfrm>
          <a:prstGeom prst="rect">
            <a:avLst/>
          </a:prstGeom>
        </p:spPr>
      </p:pic>
      <p:sp>
        <p:nvSpPr>
          <p:cNvPr id="7" name="文本框 6">
            <a:extLst>
              <a:ext uri="{FF2B5EF4-FFF2-40B4-BE49-F238E27FC236}">
                <a16:creationId xmlns:a16="http://schemas.microsoft.com/office/drawing/2014/main" id="{724E0424-E113-420B-AC2F-FE055C3E448B}"/>
              </a:ext>
            </a:extLst>
          </p:cNvPr>
          <p:cNvSpPr txBox="1"/>
          <p:nvPr/>
        </p:nvSpPr>
        <p:spPr>
          <a:xfrm>
            <a:off x="3521442" y="4945726"/>
            <a:ext cx="4019049" cy="875881"/>
          </a:xfrm>
          <a:prstGeom prst="rect">
            <a:avLst/>
          </a:prstGeom>
          <a:noFill/>
        </p:spPr>
        <p:txBody>
          <a:bodyPr wrap="none" rtlCol="0">
            <a:spAutoFit/>
          </a:bodyPr>
          <a:lstStyle/>
          <a:p>
            <a:pPr>
              <a:lnSpc>
                <a:spcPct val="150000"/>
              </a:lnSpc>
            </a:pPr>
            <a:r>
              <a:rPr lang="zh-CN" altLang="en-US" dirty="0">
                <a:latin typeface="华文楷体" panose="02010600040101010101" pitchFamily="2" charset="-122"/>
                <a:ea typeface="华文楷体" panose="02010600040101010101" pitchFamily="2" charset="-122"/>
                <a:cs typeface="Calibri" panose="020F0502020204030204" pitchFamily="34" charset="0"/>
              </a:rPr>
              <a:t>构建</a:t>
            </a:r>
            <a:r>
              <a:rPr lang="en-US" altLang="zh-CN" dirty="0">
                <a:latin typeface="华文楷体" panose="02010600040101010101" pitchFamily="2" charset="-122"/>
                <a:ea typeface="华文楷体" panose="02010600040101010101" pitchFamily="2" charset="-122"/>
                <a:cs typeface="Calibri" panose="020F0502020204030204" pitchFamily="34" charset="0"/>
              </a:rPr>
              <a:t>Born-</a:t>
            </a:r>
            <a:r>
              <a:rPr lang="en-US" altLang="zh-CN" dirty="0" err="1">
                <a:latin typeface="华文楷体" panose="02010600040101010101" pitchFamily="2" charset="-122"/>
                <a:ea typeface="华文楷体" panose="02010600040101010101" pitchFamily="2" charset="-122"/>
                <a:cs typeface="Calibri" panose="020F0502020204030204" pitchFamily="34" charset="0"/>
              </a:rPr>
              <a:t>Harber</a:t>
            </a:r>
            <a:r>
              <a:rPr lang="zh-CN" altLang="en-US" dirty="0">
                <a:latin typeface="华文楷体" panose="02010600040101010101" pitchFamily="2" charset="-122"/>
                <a:ea typeface="华文楷体" panose="02010600040101010101" pitchFamily="2" charset="-122"/>
                <a:cs typeface="Calibri" panose="020F0502020204030204" pitchFamily="34" charset="0"/>
              </a:rPr>
              <a:t>循环计算晶格能</a:t>
            </a:r>
            <a:endParaRPr lang="en-US" altLang="zh-CN" dirty="0">
              <a:latin typeface="华文楷体" panose="02010600040101010101" pitchFamily="2" charset="-122"/>
              <a:ea typeface="华文楷体" panose="02010600040101010101" pitchFamily="2" charset="-122"/>
              <a:cs typeface="Calibri" panose="020F0502020204030204" pitchFamily="34" charset="0"/>
            </a:endParaRPr>
          </a:p>
          <a:p>
            <a:pPr>
              <a:lnSpc>
                <a:spcPct val="150000"/>
              </a:lnSpc>
            </a:pPr>
            <a:r>
              <a:rPr lang="zh-CN" altLang="en-US" dirty="0">
                <a:latin typeface="华文楷体" panose="02010600040101010101" pitchFamily="2" charset="-122"/>
                <a:ea typeface="华文楷体" panose="02010600040101010101" pitchFamily="2" charset="-122"/>
                <a:cs typeface="Calibri" panose="020F0502020204030204" pitchFamily="34" charset="0"/>
              </a:rPr>
              <a:t>离子电荷和半径</a:t>
            </a:r>
            <a:r>
              <a:rPr lang="en-US" altLang="zh-CN" dirty="0">
                <a:latin typeface="华文楷体" panose="02010600040101010101" pitchFamily="2" charset="-122"/>
                <a:ea typeface="华文楷体" panose="02010600040101010101" pitchFamily="2" charset="-122"/>
                <a:cs typeface="Calibri" panose="020F0502020204030204" pitchFamily="34" charset="0"/>
              </a:rPr>
              <a:t>-</a:t>
            </a:r>
            <a:r>
              <a:rPr lang="zh-CN" altLang="en-US" dirty="0">
                <a:latin typeface="华文楷体" panose="02010600040101010101" pitchFamily="2" charset="-122"/>
                <a:ea typeface="华文楷体" panose="02010600040101010101" pitchFamily="2" charset="-122"/>
                <a:cs typeface="Calibri" panose="020F0502020204030204" pitchFamily="34" charset="0"/>
              </a:rPr>
              <a:t>晶格能</a:t>
            </a:r>
            <a:r>
              <a:rPr lang="en-US" altLang="zh-CN" dirty="0">
                <a:latin typeface="华文楷体" panose="02010600040101010101" pitchFamily="2" charset="-122"/>
                <a:ea typeface="华文楷体" panose="02010600040101010101" pitchFamily="2" charset="-122"/>
                <a:cs typeface="Calibri" panose="020F0502020204030204" pitchFamily="34" charset="0"/>
              </a:rPr>
              <a:t>-</a:t>
            </a:r>
            <a:r>
              <a:rPr lang="zh-CN" altLang="en-US" dirty="0">
                <a:latin typeface="华文楷体" panose="02010600040101010101" pitchFamily="2" charset="-122"/>
                <a:ea typeface="华文楷体" panose="02010600040101010101" pitchFamily="2" charset="-122"/>
                <a:cs typeface="Calibri" panose="020F0502020204030204" pitchFamily="34" charset="0"/>
              </a:rPr>
              <a:t>宏观物理性质</a:t>
            </a:r>
          </a:p>
        </p:txBody>
      </p:sp>
      <p:pic>
        <p:nvPicPr>
          <p:cNvPr id="8" name="图片 7">
            <a:extLst>
              <a:ext uri="{FF2B5EF4-FFF2-40B4-BE49-F238E27FC236}">
                <a16:creationId xmlns:a16="http://schemas.microsoft.com/office/drawing/2014/main" id="{CF6B0435-EB20-457A-AF94-BBD4B0E69253}"/>
              </a:ext>
            </a:extLst>
          </p:cNvPr>
          <p:cNvPicPr>
            <a:picLocks noChangeAspect="1"/>
          </p:cNvPicPr>
          <p:nvPr/>
        </p:nvPicPr>
        <p:blipFill rotWithShape="1">
          <a:blip r:embed="rId3"/>
          <a:srcRect l="23075" t="18353" r="19715" b="19774"/>
          <a:stretch/>
        </p:blipFill>
        <p:spPr>
          <a:xfrm>
            <a:off x="6312008" y="89552"/>
            <a:ext cx="4220048" cy="2852549"/>
          </a:xfrm>
          <a:prstGeom prst="rect">
            <a:avLst/>
          </a:prstGeom>
        </p:spPr>
      </p:pic>
      <p:sp>
        <p:nvSpPr>
          <p:cNvPr id="3" name="文本框 2">
            <a:extLst>
              <a:ext uri="{FF2B5EF4-FFF2-40B4-BE49-F238E27FC236}">
                <a16:creationId xmlns:a16="http://schemas.microsoft.com/office/drawing/2014/main" id="{DCD5CB41-AB7A-4AB3-ADDC-4A1A517F3CDE}"/>
              </a:ext>
            </a:extLst>
          </p:cNvPr>
          <p:cNvSpPr txBox="1"/>
          <p:nvPr/>
        </p:nvSpPr>
        <p:spPr>
          <a:xfrm>
            <a:off x="2906119" y="5894978"/>
            <a:ext cx="5763116" cy="369332"/>
          </a:xfrm>
          <a:prstGeom prst="rect">
            <a:avLst/>
          </a:prstGeom>
          <a:noFill/>
        </p:spPr>
        <p:txBody>
          <a:bodyPr wrap="none" rtlCol="0">
            <a:spAutoFit/>
          </a:bodyPr>
          <a:lstStyle/>
          <a:p>
            <a:r>
              <a:rPr lang="zh-CN" altLang="en-US" b="1" dirty="0">
                <a:latin typeface="华文楷体" panose="02010600040101010101" pitchFamily="2" charset="-122"/>
                <a:ea typeface="华文楷体" panose="02010600040101010101" pitchFamily="2" charset="-122"/>
                <a:cs typeface="Calibri" panose="020F0502020204030204" pitchFamily="34" charset="0"/>
              </a:rPr>
              <a:t>离子极化和变形性对化合物键型及相应物理性质的影响</a:t>
            </a:r>
          </a:p>
        </p:txBody>
      </p:sp>
    </p:spTree>
    <p:extLst>
      <p:ext uri="{BB962C8B-B14F-4D97-AF65-F5344CB8AC3E}">
        <p14:creationId xmlns:p14="http://schemas.microsoft.com/office/powerpoint/2010/main" val="33402895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BC0CBEB-D633-4182-B062-8EF25396226C}"/>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Calibri" panose="020F0502020204030204" pitchFamily="34" charset="0"/>
                <a:ea typeface="华文楷体" panose="02010600040101010101" pitchFamily="2" charset="-122"/>
                <a:cs typeface="Calibri" panose="020F0502020204030204" pitchFamily="34" charset="0"/>
              </a:rPr>
              <a:t>分子结构</a:t>
            </a:r>
          </a:p>
        </p:txBody>
      </p:sp>
      <p:sp>
        <p:nvSpPr>
          <p:cNvPr id="7" name="文本框 6">
            <a:extLst>
              <a:ext uri="{FF2B5EF4-FFF2-40B4-BE49-F238E27FC236}">
                <a16:creationId xmlns:a16="http://schemas.microsoft.com/office/drawing/2014/main" id="{9C841D38-CF52-4774-9272-76E1ACB88767}"/>
              </a:ext>
            </a:extLst>
          </p:cNvPr>
          <p:cNvSpPr txBox="1"/>
          <p:nvPr/>
        </p:nvSpPr>
        <p:spPr>
          <a:xfrm>
            <a:off x="2095352" y="963495"/>
            <a:ext cx="8523552" cy="3477875"/>
          </a:xfrm>
          <a:prstGeom prst="rect">
            <a:avLst/>
          </a:prstGeom>
          <a:noFill/>
        </p:spPr>
        <p:txBody>
          <a:bodyPr wrap="square" rtlCol="0">
            <a:spAutoFit/>
          </a:bodyPr>
          <a:lstStyle/>
          <a:p>
            <a:r>
              <a:rPr lang="en-US" altLang="zh-CN" sz="2000" b="1" dirty="0">
                <a:latin typeface="Calibri" panose="020F0502020204030204" pitchFamily="34" charset="0"/>
                <a:ea typeface="华文楷体" panose="02010600040101010101" pitchFamily="2" charset="-122"/>
                <a:cs typeface="Calibri" panose="020F0502020204030204" pitchFamily="34" charset="0"/>
              </a:rPr>
              <a:t>3.</a:t>
            </a:r>
            <a:r>
              <a:rPr lang="zh-CN" altLang="en-US" sz="2000" b="1" dirty="0">
                <a:latin typeface="Calibri" panose="020F0502020204030204" pitchFamily="34" charset="0"/>
                <a:ea typeface="华文楷体" panose="02010600040101010101" pitchFamily="2" charset="-122"/>
                <a:cs typeface="Calibri" panose="020F0502020204030204" pitchFamily="34" charset="0"/>
              </a:rPr>
              <a:t>共价键</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r>
              <a:rPr lang="en-US" altLang="zh-CN" sz="2000" b="1" dirty="0">
                <a:latin typeface="Calibri" panose="020F0502020204030204" pitchFamily="34" charset="0"/>
                <a:ea typeface="华文楷体" panose="02010600040101010101" pitchFamily="2" charset="-122"/>
                <a:cs typeface="Calibri" panose="020F0502020204030204" pitchFamily="34" charset="0"/>
              </a:rPr>
              <a:t>    3.1.</a:t>
            </a:r>
            <a:r>
              <a:rPr lang="zh-CN" altLang="en-US" sz="2000" b="1" dirty="0">
                <a:latin typeface="Calibri" panose="020F0502020204030204" pitchFamily="34" charset="0"/>
                <a:ea typeface="华文楷体" panose="02010600040101010101" pitchFamily="2" charset="-122"/>
                <a:cs typeface="Calibri" panose="020F0502020204030204" pitchFamily="34" charset="0"/>
              </a:rPr>
              <a:t>路易斯学说</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r>
              <a:rPr lang="en-US" altLang="zh-CN" sz="2000" b="1" dirty="0">
                <a:latin typeface="Calibri" panose="020F0502020204030204" pitchFamily="34" charset="0"/>
                <a:ea typeface="华文楷体" panose="02010600040101010101" pitchFamily="2" charset="-122"/>
                <a:cs typeface="Calibri" panose="020F0502020204030204" pitchFamily="34" charset="0"/>
              </a:rPr>
              <a:t>	</a:t>
            </a:r>
            <a:r>
              <a:rPr lang="zh-CN" altLang="en-US" sz="2000" b="1" dirty="0">
                <a:latin typeface="Calibri" panose="020F0502020204030204" pitchFamily="34" charset="0"/>
                <a:ea typeface="华文楷体" panose="02010600040101010101" pitchFamily="2" charset="-122"/>
                <a:cs typeface="Calibri" panose="020F0502020204030204" pitchFamily="34" charset="0"/>
              </a:rPr>
              <a:t>路易斯结构的画法和八隅体规则</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r>
              <a:rPr lang="zh-CN" altLang="en-US" sz="2000" b="1" dirty="0">
                <a:latin typeface="Calibri" panose="020F0502020204030204" pitchFamily="34" charset="0"/>
                <a:ea typeface="华文楷体" panose="02010600040101010101" pitchFamily="2" charset="-122"/>
                <a:cs typeface="Calibri" panose="020F0502020204030204" pitchFamily="34" charset="0"/>
              </a:rPr>
              <a:t>经典路易斯理论的不足：八隅体规则例外多、不能解释氧气顺磁性等问题</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r>
              <a:rPr lang="en-US" altLang="zh-CN" sz="2000" b="1" dirty="0">
                <a:latin typeface="Calibri" panose="020F0502020204030204" pitchFamily="34" charset="0"/>
                <a:ea typeface="华文楷体" panose="02010600040101010101" pitchFamily="2" charset="-122"/>
                <a:cs typeface="Calibri" panose="020F0502020204030204" pitchFamily="34" charset="0"/>
              </a:rPr>
              <a:t>    3.2.</a:t>
            </a:r>
            <a:r>
              <a:rPr lang="zh-CN" altLang="en-US" sz="2000" b="1" dirty="0">
                <a:latin typeface="Calibri" panose="020F0502020204030204" pitchFamily="34" charset="0"/>
                <a:ea typeface="华文楷体" panose="02010600040101010101" pitchFamily="2" charset="-122"/>
                <a:cs typeface="Calibri" panose="020F0502020204030204" pitchFamily="34" charset="0"/>
              </a:rPr>
              <a:t>价键理论</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r>
              <a:rPr lang="en-US" altLang="zh-CN" sz="2000" b="1" dirty="0">
                <a:latin typeface="Calibri" panose="020F0502020204030204" pitchFamily="34" charset="0"/>
                <a:ea typeface="华文楷体" panose="02010600040101010101" pitchFamily="2" charset="-122"/>
                <a:cs typeface="Calibri" panose="020F0502020204030204" pitchFamily="34" charset="0"/>
              </a:rPr>
              <a:t>	</a:t>
            </a:r>
            <a:r>
              <a:rPr lang="zh-CN" altLang="en-US" sz="2000" b="1" dirty="0">
                <a:latin typeface="Calibri" panose="020F0502020204030204" pitchFamily="34" charset="0"/>
                <a:ea typeface="华文楷体" panose="02010600040101010101" pitchFamily="2" charset="-122"/>
                <a:cs typeface="Calibri" panose="020F0502020204030204" pitchFamily="34" charset="0"/>
              </a:rPr>
              <a:t>价键理论的基本观点</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r>
              <a:rPr lang="en-US" altLang="zh-CN" sz="2000" b="1" dirty="0">
                <a:latin typeface="Calibri" panose="020F0502020204030204" pitchFamily="34" charset="0"/>
                <a:ea typeface="华文楷体" panose="02010600040101010101" pitchFamily="2" charset="-122"/>
                <a:cs typeface="Calibri" panose="020F0502020204030204" pitchFamily="34" charset="0"/>
              </a:rPr>
              <a:t>	</a:t>
            </a:r>
            <a:r>
              <a:rPr lang="zh-CN" altLang="en-US" sz="2000" b="1" dirty="0">
                <a:latin typeface="Calibri" panose="020F0502020204030204" pitchFamily="34" charset="0"/>
                <a:ea typeface="华文楷体" panose="02010600040101010101" pitchFamily="2" charset="-122"/>
                <a:cs typeface="Calibri" panose="020F0502020204030204" pitchFamily="34" charset="0"/>
              </a:rPr>
              <a:t>杂化轨道理论：</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p:txBody>
      </p:sp>
      <p:pic>
        <p:nvPicPr>
          <p:cNvPr id="8" name="图片 7">
            <a:extLst>
              <a:ext uri="{FF2B5EF4-FFF2-40B4-BE49-F238E27FC236}">
                <a16:creationId xmlns:a16="http://schemas.microsoft.com/office/drawing/2014/main" id="{AA0538C4-015D-4A37-80E1-72E841D92453}"/>
              </a:ext>
            </a:extLst>
          </p:cNvPr>
          <p:cNvPicPr>
            <a:picLocks noChangeAspect="1"/>
          </p:cNvPicPr>
          <p:nvPr/>
        </p:nvPicPr>
        <p:blipFill rotWithShape="1">
          <a:blip r:embed="rId3"/>
          <a:srcRect l="22684" t="34242" r="18188" b="44926"/>
          <a:stretch/>
        </p:blipFill>
        <p:spPr>
          <a:xfrm>
            <a:off x="2985483" y="1968416"/>
            <a:ext cx="5350881" cy="1178287"/>
          </a:xfrm>
          <a:prstGeom prst="rect">
            <a:avLst/>
          </a:prstGeom>
        </p:spPr>
      </p:pic>
      <p:pic>
        <p:nvPicPr>
          <p:cNvPr id="9" name="图片 8">
            <a:extLst>
              <a:ext uri="{FF2B5EF4-FFF2-40B4-BE49-F238E27FC236}">
                <a16:creationId xmlns:a16="http://schemas.microsoft.com/office/drawing/2014/main" id="{5E0D1212-80C6-466A-B3C3-FEEFE4779596}"/>
              </a:ext>
            </a:extLst>
          </p:cNvPr>
          <p:cNvPicPr>
            <a:picLocks noChangeAspect="1"/>
          </p:cNvPicPr>
          <p:nvPr/>
        </p:nvPicPr>
        <p:blipFill rotWithShape="1">
          <a:blip r:embed="rId4"/>
          <a:srcRect l="21879" t="22215" r="24900" b="19583"/>
          <a:stretch/>
        </p:blipFill>
        <p:spPr>
          <a:xfrm>
            <a:off x="5421187" y="3656067"/>
            <a:ext cx="4522314" cy="3090912"/>
          </a:xfrm>
          <a:prstGeom prst="rect">
            <a:avLst/>
          </a:prstGeom>
        </p:spPr>
      </p:pic>
    </p:spTree>
    <p:extLst>
      <p:ext uri="{BB962C8B-B14F-4D97-AF65-F5344CB8AC3E}">
        <p14:creationId xmlns:p14="http://schemas.microsoft.com/office/powerpoint/2010/main" val="20391380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9C3319B-6142-464E-9423-793666FE0903}"/>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Calibri" panose="020F0502020204030204" pitchFamily="34" charset="0"/>
                <a:ea typeface="华文楷体" panose="02010600040101010101" pitchFamily="2" charset="-122"/>
                <a:cs typeface="Calibri" panose="020F0502020204030204" pitchFamily="34" charset="0"/>
              </a:rPr>
              <a:t>分子结构</a:t>
            </a:r>
          </a:p>
        </p:txBody>
      </p:sp>
      <p:sp>
        <p:nvSpPr>
          <p:cNvPr id="7" name="文本框 6">
            <a:extLst>
              <a:ext uri="{FF2B5EF4-FFF2-40B4-BE49-F238E27FC236}">
                <a16:creationId xmlns:a16="http://schemas.microsoft.com/office/drawing/2014/main" id="{E6C6ADF7-6B37-40B6-9E59-4516A726E595}"/>
              </a:ext>
            </a:extLst>
          </p:cNvPr>
          <p:cNvSpPr txBox="1"/>
          <p:nvPr/>
        </p:nvSpPr>
        <p:spPr>
          <a:xfrm>
            <a:off x="2144447" y="963496"/>
            <a:ext cx="8640154" cy="5355312"/>
          </a:xfrm>
          <a:prstGeom prst="rect">
            <a:avLst/>
          </a:prstGeom>
          <a:noFill/>
        </p:spPr>
        <p:txBody>
          <a:bodyPr wrap="square" rtlCol="0">
            <a:spAutoFit/>
          </a:bodyPr>
          <a:lstStyle/>
          <a:p>
            <a:r>
              <a:rPr lang="en-US" altLang="zh-CN" b="1" dirty="0">
                <a:latin typeface="Calibri" panose="020F0502020204030204" pitchFamily="34" charset="0"/>
                <a:ea typeface="华文楷体" panose="02010600040101010101" pitchFamily="2" charset="-122"/>
                <a:cs typeface="Calibri" panose="020F0502020204030204" pitchFamily="34" charset="0"/>
              </a:rPr>
              <a:t>3.</a:t>
            </a:r>
            <a:r>
              <a:rPr lang="zh-CN" altLang="en-US" b="1" dirty="0">
                <a:latin typeface="Calibri" panose="020F0502020204030204" pitchFamily="34" charset="0"/>
                <a:ea typeface="华文楷体" panose="02010600040101010101" pitchFamily="2" charset="-122"/>
                <a:cs typeface="Calibri" panose="020F0502020204030204" pitchFamily="34" charset="0"/>
              </a:rPr>
              <a:t>共价键</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r>
              <a:rPr lang="en-US" altLang="zh-CN" b="1" dirty="0">
                <a:latin typeface="Calibri" panose="020F0502020204030204" pitchFamily="34" charset="0"/>
                <a:ea typeface="华文楷体" panose="02010600040101010101" pitchFamily="2" charset="-122"/>
                <a:cs typeface="Calibri" panose="020F0502020204030204" pitchFamily="34" charset="0"/>
              </a:rPr>
              <a:t>    3.3.</a:t>
            </a:r>
            <a:r>
              <a:rPr lang="zh-CN" altLang="en-US" b="1" dirty="0">
                <a:latin typeface="Calibri" panose="020F0502020204030204" pitchFamily="34" charset="0"/>
                <a:ea typeface="华文楷体" panose="02010600040101010101" pitchFamily="2" charset="-122"/>
                <a:cs typeface="Calibri" panose="020F0502020204030204" pitchFamily="34" charset="0"/>
              </a:rPr>
              <a:t>价层电子对互斥理论（解释分子构型、键角变化等，反推中心原子的杂化方式）</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r>
              <a:rPr lang="en-US" altLang="zh-CN" b="1" dirty="0">
                <a:latin typeface="Calibri" panose="020F0502020204030204" pitchFamily="34" charset="0"/>
                <a:ea typeface="华文楷体" panose="02010600040101010101" pitchFamily="2" charset="-122"/>
                <a:cs typeface="Calibri" panose="020F0502020204030204" pitchFamily="34" charset="0"/>
              </a:rPr>
              <a:t>	</a:t>
            </a:r>
            <a:r>
              <a:rPr lang="zh-CN" altLang="en-US" b="1" dirty="0">
                <a:latin typeface="Calibri" panose="020F0502020204030204" pitchFamily="34" charset="0"/>
                <a:ea typeface="华文楷体" panose="02010600040101010101" pitchFamily="2" charset="-122"/>
                <a:cs typeface="Calibri" panose="020F0502020204030204" pitchFamily="34" charset="0"/>
              </a:rPr>
              <a:t>判断分子几何构型的方法：</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确定中心原子、画出路易斯结构式</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计算中心原子价层电子对数</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建立</a:t>
            </a:r>
            <a:r>
              <a:rPr lang="en-US" altLang="zh-CN" b="1" dirty="0">
                <a:latin typeface="Calibri" panose="020F0502020204030204" pitchFamily="34" charset="0"/>
                <a:ea typeface="华文楷体" panose="02010600040101010101" pitchFamily="2" charset="-122"/>
                <a:cs typeface="Calibri" panose="020F0502020204030204" pitchFamily="34" charset="0"/>
              </a:rPr>
              <a:t>VSEPR</a:t>
            </a:r>
            <a:r>
              <a:rPr lang="zh-CN" altLang="en-US" b="1" dirty="0">
                <a:latin typeface="Calibri" panose="020F0502020204030204" pitchFamily="34" charset="0"/>
                <a:ea typeface="华文楷体" panose="02010600040101010101" pitchFamily="2" charset="-122"/>
                <a:cs typeface="Calibri" panose="020F0502020204030204" pitchFamily="34" charset="0"/>
              </a:rPr>
              <a:t>模型，判断中心原子杂化方式</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确定孤对电子和成键电子的位置</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lvl="3"/>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657350" lvl="3"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写出或画出分子构型</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p:txBody>
      </p:sp>
      <p:pic>
        <p:nvPicPr>
          <p:cNvPr id="8" name="图片 7">
            <a:extLst>
              <a:ext uri="{FF2B5EF4-FFF2-40B4-BE49-F238E27FC236}">
                <a16:creationId xmlns:a16="http://schemas.microsoft.com/office/drawing/2014/main" id="{FCC99C94-6C06-4AC8-A324-6FB160B4713F}"/>
              </a:ext>
            </a:extLst>
          </p:cNvPr>
          <p:cNvPicPr>
            <a:picLocks noChangeAspect="1"/>
          </p:cNvPicPr>
          <p:nvPr/>
        </p:nvPicPr>
        <p:blipFill rotWithShape="1">
          <a:blip r:embed="rId2"/>
          <a:srcRect l="23826" t="35610" r="22953" b="24551"/>
          <a:stretch/>
        </p:blipFill>
        <p:spPr>
          <a:xfrm>
            <a:off x="3603192" y="2374583"/>
            <a:ext cx="4507562" cy="2108834"/>
          </a:xfrm>
          <a:prstGeom prst="rect">
            <a:avLst/>
          </a:prstGeom>
        </p:spPr>
      </p:pic>
      <p:pic>
        <p:nvPicPr>
          <p:cNvPr id="2" name="图片 1">
            <a:extLst>
              <a:ext uri="{FF2B5EF4-FFF2-40B4-BE49-F238E27FC236}">
                <a16:creationId xmlns:a16="http://schemas.microsoft.com/office/drawing/2014/main" id="{4C326DE6-A0FB-482E-989C-C823AD27848F}"/>
              </a:ext>
            </a:extLst>
          </p:cNvPr>
          <p:cNvPicPr>
            <a:picLocks noChangeAspect="1"/>
          </p:cNvPicPr>
          <p:nvPr/>
        </p:nvPicPr>
        <p:blipFill rotWithShape="1">
          <a:blip r:embed="rId3"/>
          <a:srcRect l="4957" t="32631" r="5648" b="59638"/>
          <a:stretch/>
        </p:blipFill>
        <p:spPr>
          <a:xfrm>
            <a:off x="3856027" y="5504918"/>
            <a:ext cx="5856531" cy="316569"/>
          </a:xfrm>
          <a:prstGeom prst="rect">
            <a:avLst/>
          </a:prstGeom>
        </p:spPr>
      </p:pic>
      <p:pic>
        <p:nvPicPr>
          <p:cNvPr id="3" name="图片 2">
            <a:extLst>
              <a:ext uri="{FF2B5EF4-FFF2-40B4-BE49-F238E27FC236}">
                <a16:creationId xmlns:a16="http://schemas.microsoft.com/office/drawing/2014/main" id="{D7FD6250-2520-4732-BC4E-3660FD9EC710}"/>
              </a:ext>
            </a:extLst>
          </p:cNvPr>
          <p:cNvPicPr>
            <a:picLocks noChangeAspect="1"/>
          </p:cNvPicPr>
          <p:nvPr/>
        </p:nvPicPr>
        <p:blipFill rotWithShape="1">
          <a:blip r:embed="rId3"/>
          <a:srcRect l="11417" t="50833" r="21419" b="41436"/>
          <a:stretch/>
        </p:blipFill>
        <p:spPr>
          <a:xfrm>
            <a:off x="3895917" y="5136704"/>
            <a:ext cx="4400166" cy="316569"/>
          </a:xfrm>
          <a:prstGeom prst="rect">
            <a:avLst/>
          </a:prstGeom>
        </p:spPr>
      </p:pic>
    </p:spTree>
    <p:extLst>
      <p:ext uri="{BB962C8B-B14F-4D97-AF65-F5344CB8AC3E}">
        <p14:creationId xmlns:p14="http://schemas.microsoft.com/office/powerpoint/2010/main" val="3407144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36314BC-503F-427F-9583-4853BA09DF8A}"/>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华文楷体" panose="02010600040101010101" pitchFamily="2" charset="-122"/>
                <a:ea typeface="华文楷体" panose="02010600040101010101" pitchFamily="2" charset="-122"/>
                <a:cs typeface="Calibri" panose="020F0502020204030204" pitchFamily="34" charset="0"/>
              </a:rPr>
              <a:t>分子结构</a:t>
            </a:r>
          </a:p>
        </p:txBody>
      </p:sp>
      <p:sp>
        <p:nvSpPr>
          <p:cNvPr id="7" name="文本框 6">
            <a:extLst>
              <a:ext uri="{FF2B5EF4-FFF2-40B4-BE49-F238E27FC236}">
                <a16:creationId xmlns:a16="http://schemas.microsoft.com/office/drawing/2014/main" id="{EE23EABA-330C-477A-B41C-30BA27AB9840}"/>
              </a:ext>
            </a:extLst>
          </p:cNvPr>
          <p:cNvSpPr txBox="1"/>
          <p:nvPr/>
        </p:nvSpPr>
        <p:spPr>
          <a:xfrm>
            <a:off x="2144448" y="963495"/>
            <a:ext cx="7958957" cy="1754326"/>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cs typeface="Calibri" panose="020F0502020204030204" pitchFamily="34" charset="0"/>
              </a:rPr>
              <a:t>3.</a:t>
            </a:r>
            <a:r>
              <a:rPr lang="zh-CN" altLang="en-US" b="1" dirty="0">
                <a:latin typeface="华文楷体" panose="02010600040101010101" pitchFamily="2" charset="-122"/>
                <a:ea typeface="华文楷体" panose="02010600040101010101" pitchFamily="2" charset="-122"/>
                <a:cs typeface="Calibri" panose="020F0502020204030204" pitchFamily="34" charset="0"/>
              </a:rPr>
              <a:t>共价键</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r>
              <a:rPr lang="en-US" altLang="zh-CN" b="1" dirty="0">
                <a:latin typeface="华文楷体" panose="02010600040101010101" pitchFamily="2" charset="-122"/>
                <a:ea typeface="华文楷体" panose="02010600040101010101" pitchFamily="2" charset="-122"/>
                <a:cs typeface="Calibri" panose="020F0502020204030204" pitchFamily="34" charset="0"/>
              </a:rPr>
              <a:t>    3.4.</a:t>
            </a:r>
            <a:r>
              <a:rPr lang="zh-CN" altLang="en-US" b="1" dirty="0">
                <a:latin typeface="华文楷体" panose="02010600040101010101" pitchFamily="2" charset="-122"/>
                <a:ea typeface="华文楷体" panose="02010600040101010101" pitchFamily="2" charset="-122"/>
                <a:cs typeface="Calibri" panose="020F0502020204030204" pitchFamily="34" charset="0"/>
              </a:rPr>
              <a:t>分子轨道理论</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华文楷体" panose="02010600040101010101" pitchFamily="2" charset="-122"/>
                <a:ea typeface="华文楷体" panose="02010600040101010101" pitchFamily="2" charset="-122"/>
                <a:cs typeface="Calibri" panose="020F0502020204030204" pitchFamily="34" charset="0"/>
              </a:rPr>
              <a:t>基本要点：离域性，原子轨道线性组合，成键三原则</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华文楷体" panose="02010600040101010101" pitchFamily="2" charset="-122"/>
                <a:ea typeface="华文楷体" panose="02010600040101010101" pitchFamily="2" charset="-122"/>
                <a:cs typeface="Calibri" panose="020F0502020204030204" pitchFamily="34" charset="0"/>
              </a:rPr>
              <a:t>要会画或写出双原子分子的分子轨道能级（图）（注意</a:t>
            </a:r>
            <a:r>
              <a:rPr lang="en-US" altLang="zh-CN" b="1" dirty="0" err="1">
                <a:latin typeface="华文楷体" panose="02010600040101010101" pitchFamily="2" charset="-122"/>
                <a:ea typeface="华文楷体" panose="02010600040101010101" pitchFamily="2" charset="-122"/>
                <a:cs typeface="Calibri" panose="020F0502020204030204" pitchFamily="34" charset="0"/>
              </a:rPr>
              <a:t>sp</a:t>
            </a:r>
            <a:r>
              <a:rPr lang="zh-CN" altLang="en-US" b="1" dirty="0">
                <a:latin typeface="华文楷体" panose="02010600040101010101" pitchFamily="2" charset="-122"/>
                <a:ea typeface="华文楷体" panose="02010600040101010101" pitchFamily="2" charset="-122"/>
                <a:cs typeface="Calibri" panose="020F0502020204030204" pitchFamily="34" charset="0"/>
              </a:rPr>
              <a:t>混杂现象）</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华文楷体" panose="02010600040101010101" pitchFamily="2" charset="-122"/>
                <a:ea typeface="华文楷体" panose="02010600040101010101" pitchFamily="2" charset="-122"/>
                <a:cs typeface="Calibri" panose="020F0502020204030204" pitchFamily="34" charset="0"/>
              </a:rPr>
              <a:t>利用分子轨道理论解释双原子分子（离子）的键长、键级、稳定性、磁性等性质的变化</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p:txBody>
      </p:sp>
      <p:pic>
        <p:nvPicPr>
          <p:cNvPr id="8" name="图片 7">
            <a:extLst>
              <a:ext uri="{FF2B5EF4-FFF2-40B4-BE49-F238E27FC236}">
                <a16:creationId xmlns:a16="http://schemas.microsoft.com/office/drawing/2014/main" id="{D1CE9138-CD0C-4AFD-BB81-0C90B867C082}"/>
              </a:ext>
            </a:extLst>
          </p:cNvPr>
          <p:cNvPicPr>
            <a:picLocks noChangeAspect="1"/>
          </p:cNvPicPr>
          <p:nvPr/>
        </p:nvPicPr>
        <p:blipFill rotWithShape="1">
          <a:blip r:embed="rId2"/>
          <a:srcRect l="20134" t="11584" r="14900" b="17007"/>
          <a:stretch/>
        </p:blipFill>
        <p:spPr>
          <a:xfrm>
            <a:off x="3199378" y="2717821"/>
            <a:ext cx="5940531" cy="4081048"/>
          </a:xfrm>
          <a:prstGeom prst="rect">
            <a:avLst/>
          </a:prstGeom>
        </p:spPr>
      </p:pic>
    </p:spTree>
    <p:extLst>
      <p:ext uri="{BB962C8B-B14F-4D97-AF65-F5344CB8AC3E}">
        <p14:creationId xmlns:p14="http://schemas.microsoft.com/office/powerpoint/2010/main" val="67180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4904EDF-CE55-4243-BE67-14D6AAE8EF44}"/>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Calibri" panose="020F0502020204030204" pitchFamily="34" charset="0"/>
                <a:ea typeface="华文楷体" panose="02010600040101010101" pitchFamily="2" charset="-122"/>
                <a:cs typeface="Calibri" panose="020F0502020204030204" pitchFamily="34" charset="0"/>
              </a:rPr>
              <a:t>分子结构</a:t>
            </a:r>
          </a:p>
        </p:txBody>
      </p:sp>
      <p:sp>
        <p:nvSpPr>
          <p:cNvPr id="7" name="文本框 6">
            <a:extLst>
              <a:ext uri="{FF2B5EF4-FFF2-40B4-BE49-F238E27FC236}">
                <a16:creationId xmlns:a16="http://schemas.microsoft.com/office/drawing/2014/main" id="{648E7F78-2542-4B7F-AADA-20F6077C5C44}"/>
              </a:ext>
            </a:extLst>
          </p:cNvPr>
          <p:cNvSpPr txBox="1"/>
          <p:nvPr/>
        </p:nvSpPr>
        <p:spPr>
          <a:xfrm>
            <a:off x="2116522" y="1288753"/>
            <a:ext cx="7958957" cy="4760983"/>
          </a:xfrm>
          <a:prstGeom prst="rect">
            <a:avLst/>
          </a:prstGeom>
          <a:noFill/>
        </p:spPr>
        <p:txBody>
          <a:bodyPr wrap="square" rtlCol="0">
            <a:spAutoFit/>
          </a:bodyPr>
          <a:lstStyle/>
          <a:p>
            <a:pPr>
              <a:lnSpc>
                <a:spcPct val="150000"/>
              </a:lnSpc>
            </a:pPr>
            <a:r>
              <a:rPr lang="en-US" altLang="zh-CN" sz="2000" b="1" dirty="0">
                <a:latin typeface="Calibri" panose="020F0502020204030204" pitchFamily="34" charset="0"/>
                <a:ea typeface="华文楷体" panose="02010600040101010101" pitchFamily="2" charset="-122"/>
                <a:cs typeface="Calibri" panose="020F0502020204030204" pitchFamily="34" charset="0"/>
              </a:rPr>
              <a:t>4.</a:t>
            </a:r>
            <a:r>
              <a:rPr lang="zh-CN" altLang="en-US" sz="2000" b="1" dirty="0">
                <a:latin typeface="Calibri" panose="020F0502020204030204" pitchFamily="34" charset="0"/>
                <a:ea typeface="华文楷体" panose="02010600040101010101" pitchFamily="2" charset="-122"/>
                <a:cs typeface="Calibri" panose="020F0502020204030204" pitchFamily="34" charset="0"/>
              </a:rPr>
              <a:t>分子极性和分子间作用力</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r>
              <a:rPr lang="zh-CN" altLang="en-US" sz="2000" b="1" dirty="0">
                <a:latin typeface="Calibri" panose="020F0502020204030204" pitchFamily="34" charset="0"/>
                <a:ea typeface="华文楷体" panose="02010600040101010101" pitchFamily="2" charset="-122"/>
                <a:cs typeface="Calibri" panose="020F0502020204030204" pitchFamily="34" charset="0"/>
              </a:rPr>
              <a:t>键的极性（偶极矩）与分子极性</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r>
              <a:rPr lang="zh-CN" altLang="en-US" sz="2000" b="1" dirty="0">
                <a:latin typeface="Calibri" panose="020F0502020204030204" pitchFamily="34" charset="0"/>
                <a:ea typeface="华文楷体" panose="02010600040101010101" pitchFamily="2" charset="-122"/>
                <a:cs typeface="Calibri" panose="020F0502020204030204" pitchFamily="34" charset="0"/>
              </a:rPr>
              <a:t>分子间作用力类型</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lnSpc>
                <a:spcPct val="150000"/>
              </a:lnSpc>
              <a:buFont typeface="Wingdings" panose="05000000000000000000" pitchFamily="2" charset="2"/>
              <a:buChar char="Ø"/>
            </a:pPr>
            <a:r>
              <a:rPr lang="zh-CN" altLang="en-US" sz="2000" b="1" dirty="0">
                <a:latin typeface="Calibri" panose="020F0502020204030204" pitchFamily="34" charset="0"/>
                <a:ea typeface="华文楷体" panose="02010600040101010101" pitchFamily="2" charset="-122"/>
                <a:cs typeface="Calibri" panose="020F0502020204030204" pitchFamily="34" charset="0"/>
              </a:rPr>
              <a:t>分子间作用力与宏观物理性质（熔沸点、溶解度等）的关系</a:t>
            </a:r>
            <a:endParaRPr lang="en-US" altLang="zh-CN" sz="2000" b="1" dirty="0">
              <a:latin typeface="Calibri" panose="020F0502020204030204" pitchFamily="34" charset="0"/>
              <a:ea typeface="华文楷体" panose="02010600040101010101" pitchFamily="2" charset="-122"/>
              <a:cs typeface="Calibri" panose="020F0502020204030204" pitchFamily="34" charset="0"/>
            </a:endParaRPr>
          </a:p>
        </p:txBody>
      </p:sp>
      <p:pic>
        <p:nvPicPr>
          <p:cNvPr id="8" name="图片 7">
            <a:extLst>
              <a:ext uri="{FF2B5EF4-FFF2-40B4-BE49-F238E27FC236}">
                <a16:creationId xmlns:a16="http://schemas.microsoft.com/office/drawing/2014/main" id="{840A9DF8-9204-448A-9430-BA994B9E1CCA}"/>
              </a:ext>
            </a:extLst>
          </p:cNvPr>
          <p:cNvPicPr>
            <a:picLocks noChangeAspect="1"/>
          </p:cNvPicPr>
          <p:nvPr/>
        </p:nvPicPr>
        <p:blipFill rotWithShape="1">
          <a:blip r:embed="rId2"/>
          <a:srcRect l="24363" t="49060" r="22215" b="19798"/>
          <a:stretch/>
        </p:blipFill>
        <p:spPr>
          <a:xfrm>
            <a:off x="2870741" y="2710982"/>
            <a:ext cx="6603150" cy="2405670"/>
          </a:xfrm>
          <a:prstGeom prst="rect">
            <a:avLst/>
          </a:prstGeom>
        </p:spPr>
      </p:pic>
    </p:spTree>
    <p:extLst>
      <p:ext uri="{BB962C8B-B14F-4D97-AF65-F5344CB8AC3E}">
        <p14:creationId xmlns:p14="http://schemas.microsoft.com/office/powerpoint/2010/main" val="30753065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1819401" y="1583144"/>
            <a:ext cx="8553264" cy="4668586"/>
          </a:xfrm>
          <a:prstGeom prst="rect">
            <a:avLst/>
          </a:prstGeom>
          <a:noFill/>
          <a:ln w="9525">
            <a:noFill/>
            <a:miter lim="800000"/>
          </a:ln>
          <a:effectLst/>
        </p:spPr>
        <p:txBody>
          <a:bodyPr wrap="square" anchor="ctr">
            <a:spAutoFit/>
          </a:bodyPr>
          <a:lstStyle/>
          <a:p>
            <a:pPr marL="457200" indent="-457200" eaLnBrk="0" hangingPunct="0">
              <a:lnSpc>
                <a:spcPct val="140000"/>
              </a:lnSpc>
              <a:defRPr/>
            </a:pP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1. Bohr</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模型，能量计算</a:t>
            </a:r>
          </a:p>
          <a:p>
            <a:pPr marL="457200" indent="-457200" eaLnBrk="0" hangingPunct="0">
              <a:lnSpc>
                <a:spcPct val="140000"/>
              </a:lnSpc>
              <a:defRPr/>
            </a:pP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2. </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四个量子数定义，取值范围，能量判断</a:t>
            </a:r>
            <a:endPar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marL="457200" indent="-457200" eaLnBrk="0" hangingPunct="0">
              <a:lnSpc>
                <a:spcPct val="140000"/>
              </a:lnSpc>
              <a:defRPr/>
            </a:pP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3. </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波函数角度分布图，电子云径向分布图绘制及特点</a:t>
            </a:r>
          </a:p>
          <a:p>
            <a:pPr marL="457200" indent="-457200" eaLnBrk="0" hangingPunct="0">
              <a:lnSpc>
                <a:spcPct val="140000"/>
              </a:lnSpc>
              <a:defRPr/>
            </a:pP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4. </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sym typeface="+mn-ea"/>
              </a:rPr>
              <a:t>泡利不相容原理，能量最低原理，洪特规则</a:t>
            </a: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sym typeface="+mn-ea"/>
              </a:rPr>
              <a:t>,</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能级次序（</a:t>
            </a: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slater</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规则），屏蔽效应，钻穿效应，镧系收缩。</a:t>
            </a:r>
            <a:endPar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marL="457200" indent="-457200" eaLnBrk="0" hangingPunct="0">
              <a:lnSpc>
                <a:spcPct val="140000"/>
              </a:lnSpc>
              <a:defRPr/>
            </a:pP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5. </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元素周期表，</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sym typeface="+mn-ea"/>
              </a:rPr>
              <a:t>s区、p区、d区、ds区元素,</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元素</a:t>
            </a: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离子电子构型的写法</a:t>
            </a:r>
            <a:endPar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marL="457200" indent="-457200" eaLnBrk="0" hangingPunct="0">
              <a:lnSpc>
                <a:spcPct val="140000"/>
              </a:lnSpc>
              <a:defRPr/>
            </a:pPr>
            <a:r>
              <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rPr>
              <a:t>6. </a:t>
            </a:r>
            <a:r>
              <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rPr>
              <a:t>周期性变化：原子半径、电离能、电子亲和能、电负性。</a:t>
            </a:r>
            <a:endParaRPr lang="en-US" altLang="zh-CN" sz="2400" dirty="0">
              <a:solidFill>
                <a:srgbClr val="C00000"/>
              </a:solidFill>
              <a:latin typeface="Arial" panose="020B0604020202020204" pitchFamily="34" charset="0"/>
              <a:ea typeface="黑体" panose="02010609060101010101" pitchFamily="49" charset="-122"/>
              <a:cs typeface="Arial" panose="020B0604020202020204" pitchFamily="34" charset="0"/>
            </a:endParaRPr>
          </a:p>
          <a:p>
            <a:pPr marL="457200" indent="-457200" eaLnBrk="0" hangingPunct="0">
              <a:lnSpc>
                <a:spcPct val="140000"/>
              </a:lnSpc>
              <a:defRPr/>
            </a:pPr>
            <a:endParaRPr lang="zh-CN" altLang="en-US" sz="2400"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sp>
        <p:nvSpPr>
          <p:cNvPr id="3" name="TextBox 2"/>
          <p:cNvSpPr txBox="1"/>
          <p:nvPr/>
        </p:nvSpPr>
        <p:spPr>
          <a:xfrm flipH="1">
            <a:off x="934846" y="327354"/>
            <a:ext cx="8000108" cy="583565"/>
          </a:xfrm>
          <a:prstGeom prst="rect">
            <a:avLst/>
          </a:prstGeom>
          <a:noFill/>
        </p:spPr>
        <p:txBody>
          <a:bodyPr wrap="square" rtlCol="0">
            <a:spAutoFit/>
          </a:bodyPr>
          <a:lstStyle/>
          <a:p>
            <a:r>
              <a:rPr lang="zh-CN" altLang="en-US" sz="3200" b="1" dirty="0">
                <a:solidFill>
                  <a:prstClr val="black"/>
                </a:solidFill>
                <a:latin typeface="Arial" panose="020B0604020202020204" pitchFamily="34" charset="0"/>
                <a:ea typeface="黑体" panose="02010609060101010101" pitchFamily="49" charset="-122"/>
                <a:cs typeface="Arial" panose="020B0604020202020204" pitchFamily="34" charset="0"/>
              </a:rPr>
              <a:t>原子结构</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7EF65FC-C85B-4FBA-BDB3-3B1364246EC9}"/>
              </a:ext>
            </a:extLst>
          </p:cNvPr>
          <p:cNvSpPr txBox="1"/>
          <p:nvPr/>
        </p:nvSpPr>
        <p:spPr>
          <a:xfrm>
            <a:off x="421535" y="282101"/>
            <a:ext cx="11070077" cy="1493358"/>
          </a:xfrm>
          <a:prstGeom prst="rect">
            <a:avLst/>
          </a:prstGeom>
          <a:noFill/>
        </p:spPr>
        <p:txBody>
          <a:bodyPr wrap="square" rtlCol="0">
            <a:spAutoFit/>
          </a:bodyPr>
          <a:lstStyle/>
          <a:p>
            <a:pPr>
              <a:lnSpc>
                <a:spcPct val="150000"/>
              </a:lnSpc>
            </a:pPr>
            <a:r>
              <a:rPr lang="en-US" altLang="zh-CN" sz="3200" dirty="0">
                <a:latin typeface="Arial" panose="020B0604020202020204" pitchFamily="34" charset="0"/>
                <a:ea typeface="黑体" panose="02010609060101010101" pitchFamily="49" charset="-122"/>
                <a:cs typeface="Arial" panose="020B0604020202020204" pitchFamily="34" charset="0"/>
              </a:rPr>
              <a:t>10.2 </a:t>
            </a:r>
            <a:r>
              <a:rPr lang="zh-CN" altLang="en-US" sz="3200" dirty="0">
                <a:latin typeface="Arial" panose="020B0604020202020204" pitchFamily="34" charset="0"/>
                <a:ea typeface="黑体" panose="02010609060101010101" pitchFamily="49" charset="-122"/>
                <a:cs typeface="Arial" panose="020B0604020202020204" pitchFamily="34" charset="0"/>
              </a:rPr>
              <a:t>已知</a:t>
            </a:r>
            <a:r>
              <a:rPr lang="en-US" altLang="zh-CN" sz="3200" dirty="0" err="1">
                <a:latin typeface="Arial" panose="020B0604020202020204" pitchFamily="34" charset="0"/>
                <a:ea typeface="黑体" panose="02010609060101010101" pitchFamily="49" charset="-122"/>
                <a:cs typeface="Arial" panose="020B0604020202020204" pitchFamily="34" charset="0"/>
              </a:rPr>
              <a:t>NaBr</a:t>
            </a:r>
            <a:r>
              <a:rPr lang="zh-CN" altLang="en-US" sz="3200" dirty="0">
                <a:latin typeface="Arial" panose="020B0604020202020204" pitchFamily="34" charset="0"/>
                <a:ea typeface="黑体" panose="02010609060101010101" pitchFamily="49" charset="-122"/>
                <a:cs typeface="Arial" panose="020B0604020202020204" pitchFamily="34" charset="0"/>
              </a:rPr>
              <a:t>属</a:t>
            </a:r>
            <a:r>
              <a:rPr lang="en-US" altLang="zh-CN" sz="3200" dirty="0">
                <a:latin typeface="Arial" panose="020B0604020202020204" pitchFamily="34" charset="0"/>
                <a:ea typeface="黑体" panose="02010609060101010101" pitchFamily="49" charset="-122"/>
                <a:cs typeface="Arial" panose="020B0604020202020204" pitchFamily="34" charset="0"/>
              </a:rPr>
              <a:t>NaCl</a:t>
            </a:r>
            <a:r>
              <a:rPr lang="zh-CN" altLang="en-US" sz="3200" dirty="0">
                <a:latin typeface="Arial" panose="020B0604020202020204" pitchFamily="34" charset="0"/>
                <a:ea typeface="黑体" panose="02010609060101010101" pitchFamily="49" charset="-122"/>
                <a:cs typeface="Arial" panose="020B0604020202020204" pitchFamily="34" charset="0"/>
              </a:rPr>
              <a:t>型晶体，核间距为</a:t>
            </a:r>
            <a:r>
              <a:rPr lang="en-US" altLang="zh-CN" sz="3200" dirty="0">
                <a:latin typeface="Arial" panose="020B0604020202020204" pitchFamily="34" charset="0"/>
                <a:ea typeface="黑体" panose="02010609060101010101" pitchFamily="49" charset="-122"/>
                <a:cs typeface="Arial" panose="020B0604020202020204" pitchFamily="34" charset="0"/>
              </a:rPr>
              <a:t>294pm</a:t>
            </a:r>
            <a:r>
              <a:rPr lang="zh-CN" altLang="en-US" sz="3200" dirty="0">
                <a:latin typeface="Arial" panose="020B0604020202020204" pitchFamily="34" charset="0"/>
                <a:ea typeface="黑体" panose="02010609060101010101" pitchFamily="49" charset="-122"/>
                <a:cs typeface="Arial" panose="020B0604020202020204" pitchFamily="34" charset="0"/>
              </a:rPr>
              <a:t>，应用</a:t>
            </a:r>
            <a:r>
              <a:rPr lang="en-US" altLang="zh-CN" sz="3200" dirty="0">
                <a:latin typeface="Arial" panose="020B0604020202020204" pitchFamily="34" charset="0"/>
                <a:ea typeface="黑体" panose="02010609060101010101" pitchFamily="49" charset="-122"/>
                <a:cs typeface="Arial" panose="020B0604020202020204" pitchFamily="34" charset="0"/>
              </a:rPr>
              <a:t>Born-</a:t>
            </a:r>
            <a:r>
              <a:rPr lang="en-US" altLang="zh-CN" sz="3200" dirty="0" err="1">
                <a:latin typeface="Arial" panose="020B0604020202020204" pitchFamily="34" charset="0"/>
                <a:ea typeface="黑体" panose="02010609060101010101" pitchFamily="49" charset="-122"/>
                <a:cs typeface="Arial" panose="020B0604020202020204" pitchFamily="34" charset="0"/>
              </a:rPr>
              <a:t>Lande</a:t>
            </a:r>
            <a:r>
              <a:rPr lang="zh-CN" altLang="en-US" sz="3200" dirty="0">
                <a:latin typeface="Arial" panose="020B0604020202020204" pitchFamily="34" charset="0"/>
                <a:ea typeface="黑体" panose="02010609060101010101" pitchFamily="49" charset="-122"/>
                <a:cs typeface="Arial" panose="020B0604020202020204" pitchFamily="34" charset="0"/>
              </a:rPr>
              <a:t>公式计算</a:t>
            </a:r>
            <a:r>
              <a:rPr lang="en-US" altLang="zh-CN" sz="3200" dirty="0" err="1">
                <a:latin typeface="Arial" panose="020B0604020202020204" pitchFamily="34" charset="0"/>
                <a:ea typeface="黑体" panose="02010609060101010101" pitchFamily="49" charset="-122"/>
                <a:cs typeface="Arial" panose="020B0604020202020204" pitchFamily="34" charset="0"/>
              </a:rPr>
              <a:t>NaBr</a:t>
            </a:r>
            <a:r>
              <a:rPr lang="zh-CN" altLang="en-US" sz="3200" dirty="0">
                <a:latin typeface="Arial" panose="020B0604020202020204" pitchFamily="34" charset="0"/>
                <a:ea typeface="黑体" panose="02010609060101010101" pitchFamily="49" charset="-122"/>
                <a:cs typeface="Arial" panose="020B0604020202020204" pitchFamily="34" charset="0"/>
              </a:rPr>
              <a:t>的晶格能。</a:t>
            </a: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7B05EE03-856D-48E9-8374-596B0A3F1D18}"/>
                  </a:ext>
                </a:extLst>
              </p:cNvPr>
              <p:cNvSpPr/>
              <p:nvPr/>
            </p:nvSpPr>
            <p:spPr>
              <a:xfrm>
                <a:off x="868351" y="1861993"/>
                <a:ext cx="5647828" cy="1291507"/>
              </a:xfrm>
              <a:prstGeom prst="rect">
                <a:avLst/>
              </a:prstGeom>
            </p:spPr>
            <p:txBody>
              <a:bodyPr wrap="none">
                <a:spAutoFit/>
              </a:bodyPr>
              <a:lstStyle/>
              <a:p>
                <a:r>
                  <a:rPr lang="zh-CN" altLang="en-US" sz="2400" dirty="0">
                    <a:latin typeface="Arial" panose="020B0604020202020204" pitchFamily="34" charset="0"/>
                    <a:ea typeface="黑体" panose="02010609060101010101" pitchFamily="49" charset="-122"/>
                    <a:cs typeface="Arial" panose="020B0604020202020204" pitchFamily="34" charset="0"/>
                  </a:rPr>
                  <a:t>解：</a:t>
                </a:r>
                <a:endParaRPr lang="en-US" altLang="zh-CN" sz="2400" dirty="0">
                  <a:latin typeface="Arial" panose="020B0604020202020204" pitchFamily="34" charset="0"/>
                  <a:ea typeface="黑体" panose="02010609060101010101" pitchFamily="49" charset="-122"/>
                  <a:cs typeface="Arial" panose="020B0604020202020204" pitchFamily="34" charset="0"/>
                </a:endParaRPr>
              </a:p>
              <a:p>
                <a:pPr/>
                <a14:m>
                  <m:oMathPara xmlns:m="http://schemas.openxmlformats.org/officeDocument/2006/math">
                    <m:oMathParaPr>
                      <m:jc m:val="centerGroup"/>
                    </m:oMathParaPr>
                    <m:oMath xmlns:m="http://schemas.openxmlformats.org/officeDocument/2006/math">
                      <m:r>
                        <a:rPr lang="en-US" altLang="zh-CN" sz="2400" b="0" i="0" smtClean="0">
                          <a:latin typeface="Cambria Math" panose="02040503050406030204" pitchFamily="18" charset="0"/>
                          <a:ea typeface="华文楷体" panose="02010600040101010101" pitchFamily="2" charset="-122"/>
                          <a:cs typeface="Calibri" panose="020F0502020204030204" pitchFamily="34" charset="0"/>
                        </a:rPr>
                        <m:t>             </m:t>
                      </m:r>
                      <m:r>
                        <a:rPr lang="en-US" altLang="zh-CN" sz="2400" b="0" i="1" smtClean="0">
                          <a:latin typeface="Cambria Math" panose="02040503050406030204" pitchFamily="18" charset="0"/>
                          <a:ea typeface="华文楷体" panose="02010600040101010101" pitchFamily="2" charset="-122"/>
                          <a:cs typeface="Calibri" panose="020F0502020204030204" pitchFamily="34" charset="0"/>
                        </a:rPr>
                        <m:t>𝑈</m:t>
                      </m:r>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altLang="zh-CN" sz="2400" i="1" smtClean="0">
                              <a:latin typeface="Cambria Math" panose="02040503050406030204" pitchFamily="18" charset="0"/>
                              <a:ea typeface="Cambria Math" panose="02040503050406030204" pitchFamily="18" charset="0"/>
                              <a:cs typeface="Calibri" panose="020F0502020204030204" pitchFamily="34" charset="0"/>
                            </a:rPr>
                          </m:ctrlPr>
                        </m:fPr>
                        <m:num>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138490</m:t>
                          </m:r>
                          <m:sSub>
                            <m:sSubPr>
                              <m:ctrlPr>
                                <a:rPr lang="en-US" altLang="zh-CN" sz="2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𝑍</m:t>
                              </m:r>
                            </m:e>
                            <m:sub>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1</m:t>
                              </m:r>
                            </m:sub>
                          </m:sSub>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sSub>
                            <m:sSubPr>
                              <m:ctrlPr>
                                <a:rPr lang="en-US" altLang="zh-CN" sz="2400" i="1" smtClean="0">
                                  <a:latin typeface="Cambria Math" panose="02040503050406030204" pitchFamily="18" charset="0"/>
                                  <a:ea typeface="Cambria Math" panose="02040503050406030204" pitchFamily="18" charset="0"/>
                                  <a:cs typeface="Calibri" panose="020F0502020204030204" pitchFamily="34" charset="0"/>
                                </a:rPr>
                              </m:ctrlPr>
                            </m:sSubPr>
                            <m:e>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𝑍</m:t>
                              </m:r>
                            </m:e>
                            <m:sub>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2</m:t>
                              </m:r>
                            </m:sub>
                          </m:sSub>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𝐴</m:t>
                          </m:r>
                        </m:num>
                        <m:den>
                          <m:r>
                            <m:rPr>
                              <m:sty m:val="p"/>
                            </m:rPr>
                            <a:rPr lang="en-US" altLang="zh-CN" sz="2400" b="0" i="0">
                              <a:latin typeface="Cambria Math" panose="02040503050406030204" pitchFamily="18" charset="0"/>
                              <a:ea typeface="Cambria Math" panose="02040503050406030204" pitchFamily="18" charset="0"/>
                              <a:cs typeface="Calibri" panose="020F0502020204030204" pitchFamily="34" charset="0"/>
                            </a:rPr>
                            <m:t>r</m:t>
                          </m:r>
                        </m:den>
                      </m:f>
                      <m:d>
                        <m:dPr>
                          <m:ctrlPr>
                            <a:rPr lang="en-US" altLang="zh-CN" sz="2400" i="1" smtClean="0">
                              <a:latin typeface="Cambria Math" panose="02040503050406030204" pitchFamily="18" charset="0"/>
                              <a:ea typeface="Cambria Math" panose="02040503050406030204" pitchFamily="18" charset="0"/>
                              <a:cs typeface="Calibri" panose="020F0502020204030204" pitchFamily="34" charset="0"/>
                            </a:rPr>
                          </m:ctrlPr>
                        </m:dPr>
                        <m:e>
                          <m:r>
                            <a:rPr lang="en-US" altLang="zh-CN" sz="2400" b="0" i="1">
                              <a:latin typeface="Cambria Math" panose="02040503050406030204" pitchFamily="18" charset="0"/>
                              <a:ea typeface="Cambria Math" panose="02040503050406030204" pitchFamily="18" charset="0"/>
                              <a:cs typeface="Calibri" panose="020F0502020204030204" pitchFamily="34" charset="0"/>
                            </a:rPr>
                            <m:t>1</m:t>
                          </m:r>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m:t>
                          </m:r>
                          <m:f>
                            <m:fPr>
                              <m:ctrlPr>
                                <a:rPr lang="en-US" altLang="zh-CN" sz="2400" i="1" smtClean="0">
                                  <a:latin typeface="Cambria Math" panose="02040503050406030204" pitchFamily="18" charset="0"/>
                                  <a:ea typeface="Cambria Math" panose="02040503050406030204" pitchFamily="18" charset="0"/>
                                  <a:cs typeface="Calibri" panose="020F0502020204030204" pitchFamily="34" charset="0"/>
                                </a:rPr>
                              </m:ctrlPr>
                            </m:fPr>
                            <m:num>
                              <m:r>
                                <a:rPr lang="en-US" altLang="zh-CN" sz="2400" b="0" i="1">
                                  <a:latin typeface="Cambria Math" panose="02040503050406030204" pitchFamily="18" charset="0"/>
                                  <a:ea typeface="Cambria Math" panose="02040503050406030204" pitchFamily="18" charset="0"/>
                                  <a:cs typeface="Calibri" panose="020F0502020204030204" pitchFamily="34" charset="0"/>
                                </a:rPr>
                                <m:t>1</m:t>
                              </m:r>
                            </m:num>
                            <m:den>
                              <m:r>
                                <a:rPr lang="en-US" altLang="zh-CN" sz="2400" b="0" i="1" smtClean="0">
                                  <a:latin typeface="Cambria Math" panose="02040503050406030204" pitchFamily="18" charset="0"/>
                                  <a:ea typeface="Cambria Math" panose="02040503050406030204" pitchFamily="18" charset="0"/>
                                  <a:cs typeface="Calibri" panose="020F0502020204030204" pitchFamily="34" charset="0"/>
                                </a:rPr>
                                <m:t>𝑛</m:t>
                              </m:r>
                            </m:den>
                          </m:f>
                        </m:e>
                      </m:d>
                    </m:oMath>
                  </m:oMathPara>
                </a14:m>
                <a:endParaRPr lang="en-US" altLang="zh-CN"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4" name="矩形 3">
                <a:extLst>
                  <a:ext uri="{FF2B5EF4-FFF2-40B4-BE49-F238E27FC236}">
                    <a16:creationId xmlns:a16="http://schemas.microsoft.com/office/drawing/2014/main" id="{7B05EE03-856D-48E9-8374-596B0A3F1D18}"/>
                  </a:ext>
                </a:extLst>
              </p:cNvPr>
              <p:cNvSpPr>
                <a:spLocks noRot="1" noChangeAspect="1" noMove="1" noResize="1" noEditPoints="1" noAdjustHandles="1" noChangeArrowheads="1" noChangeShapeType="1" noTextEdit="1"/>
              </p:cNvSpPr>
              <p:nvPr/>
            </p:nvSpPr>
            <p:spPr>
              <a:xfrm>
                <a:off x="868351" y="1861993"/>
                <a:ext cx="5647828" cy="1291507"/>
              </a:xfrm>
              <a:prstGeom prst="rect">
                <a:avLst/>
              </a:prstGeom>
              <a:blipFill>
                <a:blip r:embed="rId2"/>
                <a:stretch>
                  <a:fillRect l="-1618" t="-51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4BCE4447-E0A7-4835-A9B1-525248389016}"/>
                  </a:ext>
                </a:extLst>
              </p:cNvPr>
              <p:cNvSpPr/>
              <p:nvPr/>
            </p:nvSpPr>
            <p:spPr>
              <a:xfrm>
                <a:off x="1781471" y="3580041"/>
                <a:ext cx="9145894" cy="783804"/>
              </a:xfrm>
              <a:prstGeom prst="rect">
                <a:avLst/>
              </a:prstGeom>
            </p:spPr>
            <p:txBody>
              <a:bodyPr wrap="square">
                <a:spAutoFit/>
              </a:bodyPr>
              <a:lstStyle/>
              <a:p>
                <a:pPr lvl="0"/>
                <a14:m>
                  <m:oMathPara xmlns:m="http://schemas.openxmlformats.org/officeDocument/2006/math">
                    <m:oMathParaPr>
                      <m:jc m:val="centerGroup"/>
                    </m:oMathParaPr>
                    <m:oMath xmlns:m="http://schemas.openxmlformats.org/officeDocument/2006/math">
                      <m:r>
                        <a:rPr lang="en-US" altLang="zh-CN" sz="2400" b="0" i="1">
                          <a:solidFill>
                            <a:prstClr val="black"/>
                          </a:solidFill>
                          <a:latin typeface="Cambria Math" panose="02040503050406030204" pitchFamily="18" charset="0"/>
                          <a:ea typeface="华文楷体" panose="02010600040101010101" pitchFamily="2" charset="-122"/>
                        </a:rPr>
                        <m:t>𝐴</m:t>
                      </m:r>
                      <m:r>
                        <a:rPr lang="en-US" altLang="zh-CN" sz="2400" b="0" i="1">
                          <a:solidFill>
                            <a:prstClr val="black"/>
                          </a:solidFill>
                          <a:latin typeface="Cambria Math" panose="02040503050406030204" pitchFamily="18" charset="0"/>
                          <a:ea typeface="华文楷体" panose="02010600040101010101" pitchFamily="2" charset="-122"/>
                        </a:rPr>
                        <m:t>=1.748,   </m:t>
                      </m:r>
                      <m:r>
                        <a:rPr lang="en-US" altLang="zh-CN" sz="2400" b="0" i="1">
                          <a:solidFill>
                            <a:prstClr val="black"/>
                          </a:solidFill>
                          <a:latin typeface="Cambria Math" panose="02040503050406030204" pitchFamily="18" charset="0"/>
                          <a:ea typeface="华文楷体" panose="02010600040101010101" pitchFamily="2" charset="-122"/>
                        </a:rPr>
                        <m:t>𝑛</m:t>
                      </m:r>
                      <m:r>
                        <a:rPr lang="en-US" altLang="zh-CN" sz="2400" b="0" i="1">
                          <a:solidFill>
                            <a:prstClr val="black"/>
                          </a:solidFill>
                          <a:latin typeface="Cambria Math" panose="02040503050406030204" pitchFamily="18" charset="0"/>
                          <a:ea typeface="华文楷体" panose="02010600040101010101" pitchFamily="2" charset="-122"/>
                        </a:rPr>
                        <m:t>=</m:t>
                      </m:r>
                      <m:f>
                        <m:fPr>
                          <m:ctrlPr>
                            <a:rPr lang="en-US" altLang="zh-CN" sz="2400" i="1">
                              <a:solidFill>
                                <a:prstClr val="black"/>
                              </a:solidFill>
                              <a:latin typeface="Cambria Math" panose="02040503050406030204" pitchFamily="18" charset="0"/>
                              <a:ea typeface="华文楷体" panose="02010600040101010101" pitchFamily="2" charset="-122"/>
                            </a:rPr>
                          </m:ctrlPr>
                        </m:fPr>
                        <m:num>
                          <m:r>
                            <a:rPr lang="en-US" altLang="zh-CN" sz="2400" b="0" i="1">
                              <a:solidFill>
                                <a:prstClr val="black"/>
                              </a:solidFill>
                              <a:latin typeface="Cambria Math" panose="02040503050406030204" pitchFamily="18" charset="0"/>
                              <a:ea typeface="华文楷体" panose="02010600040101010101" pitchFamily="2" charset="-122"/>
                            </a:rPr>
                            <m:t>7+10</m:t>
                          </m:r>
                        </m:num>
                        <m:den>
                          <m:r>
                            <a:rPr lang="en-US" altLang="zh-CN" sz="2400" b="0" i="1">
                              <a:solidFill>
                                <a:prstClr val="black"/>
                              </a:solidFill>
                              <a:latin typeface="Cambria Math" panose="02040503050406030204" pitchFamily="18" charset="0"/>
                              <a:ea typeface="华文楷体" panose="02010600040101010101" pitchFamily="2" charset="-122"/>
                            </a:rPr>
                            <m:t>2</m:t>
                          </m:r>
                        </m:den>
                      </m:f>
                      <m:r>
                        <a:rPr lang="en-US" altLang="zh-CN" sz="2400" b="0" i="1">
                          <a:solidFill>
                            <a:prstClr val="black"/>
                          </a:solidFill>
                          <a:latin typeface="Cambria Math" panose="02040503050406030204" pitchFamily="18" charset="0"/>
                          <a:ea typeface="华文楷体" panose="02010600040101010101" pitchFamily="2" charset="-122"/>
                        </a:rPr>
                        <m:t>=8.5,    </m:t>
                      </m:r>
                      <m:sSub>
                        <m:sSubPr>
                          <m:ctrlPr>
                            <a:rPr lang="en-US" altLang="zh-CN" sz="2400" i="1">
                              <a:solidFill>
                                <a:prstClr val="black"/>
                              </a:solidFill>
                              <a:latin typeface="Cambria Math" panose="02040503050406030204" pitchFamily="18" charset="0"/>
                              <a:ea typeface="华文楷体" panose="02010600040101010101" pitchFamily="2" charset="-122"/>
                            </a:rPr>
                          </m:ctrlPr>
                        </m:sSubPr>
                        <m:e>
                          <m:r>
                            <a:rPr lang="en-US" altLang="zh-CN" sz="2400" b="0" i="1">
                              <a:solidFill>
                                <a:prstClr val="black"/>
                              </a:solidFill>
                              <a:latin typeface="Cambria Math" panose="02040503050406030204" pitchFamily="18" charset="0"/>
                              <a:ea typeface="华文楷体" panose="02010600040101010101" pitchFamily="2" charset="-122"/>
                            </a:rPr>
                            <m:t>𝑍</m:t>
                          </m:r>
                        </m:e>
                        <m:sub>
                          <m:r>
                            <a:rPr lang="en-US" altLang="zh-CN" sz="2400" b="0" i="1">
                              <a:solidFill>
                                <a:prstClr val="black"/>
                              </a:solidFill>
                              <a:latin typeface="Cambria Math" panose="02040503050406030204" pitchFamily="18" charset="0"/>
                              <a:ea typeface="华文楷体" panose="02010600040101010101" pitchFamily="2" charset="-122"/>
                            </a:rPr>
                            <m:t>1</m:t>
                          </m:r>
                        </m:sub>
                      </m:sSub>
                      <m:r>
                        <a:rPr lang="en-US" altLang="zh-CN" sz="2400" b="0" i="1">
                          <a:solidFill>
                            <a:prstClr val="black"/>
                          </a:solidFill>
                          <a:latin typeface="Cambria Math" panose="02040503050406030204" pitchFamily="18" charset="0"/>
                          <a:ea typeface="华文楷体" panose="02010600040101010101" pitchFamily="2" charset="-122"/>
                        </a:rPr>
                        <m:t>=</m:t>
                      </m:r>
                      <m:sSub>
                        <m:sSubPr>
                          <m:ctrlPr>
                            <a:rPr lang="en-US" altLang="zh-CN" sz="2400" i="1">
                              <a:solidFill>
                                <a:prstClr val="black"/>
                              </a:solidFill>
                              <a:latin typeface="Cambria Math" panose="02040503050406030204" pitchFamily="18" charset="0"/>
                              <a:ea typeface="华文楷体" panose="02010600040101010101" pitchFamily="2" charset="-122"/>
                            </a:rPr>
                          </m:ctrlPr>
                        </m:sSubPr>
                        <m:e>
                          <m:r>
                            <a:rPr lang="en-US" altLang="zh-CN" sz="2400" b="0" i="1">
                              <a:solidFill>
                                <a:prstClr val="black"/>
                              </a:solidFill>
                              <a:latin typeface="Cambria Math" panose="02040503050406030204" pitchFamily="18" charset="0"/>
                              <a:ea typeface="华文楷体" panose="02010600040101010101" pitchFamily="2" charset="-122"/>
                            </a:rPr>
                            <m:t>𝑍</m:t>
                          </m:r>
                        </m:e>
                        <m:sub>
                          <m:r>
                            <a:rPr lang="en-US" altLang="zh-CN" sz="2400" b="0" i="1">
                              <a:solidFill>
                                <a:prstClr val="black"/>
                              </a:solidFill>
                              <a:latin typeface="Cambria Math" panose="02040503050406030204" pitchFamily="18" charset="0"/>
                              <a:ea typeface="华文楷体" panose="02010600040101010101" pitchFamily="2" charset="-122"/>
                            </a:rPr>
                            <m:t>2</m:t>
                          </m:r>
                        </m:sub>
                      </m:sSub>
                      <m:r>
                        <a:rPr lang="en-US" altLang="zh-CN" sz="2400" b="0" i="1">
                          <a:solidFill>
                            <a:prstClr val="black"/>
                          </a:solidFill>
                          <a:latin typeface="Cambria Math" panose="02040503050406030204" pitchFamily="18" charset="0"/>
                          <a:ea typeface="华文楷体" panose="02010600040101010101" pitchFamily="2" charset="-122"/>
                        </a:rPr>
                        <m:t>=1</m:t>
                      </m:r>
                    </m:oMath>
                  </m:oMathPara>
                </a14:m>
                <a:endParaRPr lang="en-US" altLang="zh-CN" sz="2400"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5" name="矩形 4">
                <a:extLst>
                  <a:ext uri="{FF2B5EF4-FFF2-40B4-BE49-F238E27FC236}">
                    <a16:creationId xmlns:a16="http://schemas.microsoft.com/office/drawing/2014/main" id="{4BCE4447-E0A7-4835-A9B1-525248389016}"/>
                  </a:ext>
                </a:extLst>
              </p:cNvPr>
              <p:cNvSpPr>
                <a:spLocks noRot="1" noChangeAspect="1" noMove="1" noResize="1" noEditPoints="1" noAdjustHandles="1" noChangeArrowheads="1" noChangeShapeType="1" noTextEdit="1"/>
              </p:cNvSpPr>
              <p:nvPr/>
            </p:nvSpPr>
            <p:spPr>
              <a:xfrm>
                <a:off x="1781471" y="3580041"/>
                <a:ext cx="9145894" cy="78380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3F81F3CF-46F5-4D1E-BB73-CE7F1113A98A}"/>
                  </a:ext>
                </a:extLst>
              </p:cNvPr>
              <p:cNvSpPr/>
              <p:nvPr/>
            </p:nvSpPr>
            <p:spPr>
              <a:xfrm>
                <a:off x="1911951" y="4824954"/>
                <a:ext cx="7855805"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ea typeface="华文楷体" panose="02010600040101010101" pitchFamily="2" charset="-122"/>
                          <a:cs typeface="Calibri" panose="020F0502020204030204" pitchFamily="34" charset="0"/>
                        </a:rPr>
                        <m:t>𝑈</m:t>
                      </m:r>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m:t>
                      </m:r>
                      <m:f>
                        <m:fPr>
                          <m:ctrlPr>
                            <a:rPr lang="en-US" altLang="zh-CN" sz="2400"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fPr>
                        <m:num>
                          <m:r>
                            <a:rPr lang="en-US" altLang="zh-CN" sz="2400" b="0" i="1">
                              <a:solidFill>
                                <a:prstClr val="black"/>
                              </a:solidFill>
                              <a:latin typeface="Cambria Math" panose="02040503050406030204" pitchFamily="18" charset="0"/>
                              <a:ea typeface="Cambria Math" panose="02040503050406030204" pitchFamily="18" charset="0"/>
                              <a:cs typeface="Calibri" panose="020F0502020204030204" pitchFamily="34" charset="0"/>
                            </a:rPr>
                            <m:t>138490</m:t>
                          </m:r>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×1×1×1.748</m:t>
                          </m:r>
                        </m:num>
                        <m:den>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95+196</m:t>
                          </m:r>
                        </m:den>
                      </m:f>
                      <m:d>
                        <m:dPr>
                          <m:ctrlPr>
                            <a:rPr lang="en-US" altLang="zh-CN" sz="2400"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dPr>
                        <m:e>
                          <m:r>
                            <a:rPr lang="en-US" altLang="zh-CN" sz="2400" b="0" i="1">
                              <a:solidFill>
                                <a:prstClr val="black"/>
                              </a:solidFill>
                              <a:latin typeface="Cambria Math" panose="02040503050406030204" pitchFamily="18" charset="0"/>
                              <a:ea typeface="Cambria Math" panose="02040503050406030204" pitchFamily="18" charset="0"/>
                              <a:cs typeface="Calibri" panose="020F0502020204030204" pitchFamily="34" charset="0"/>
                            </a:rPr>
                            <m:t>1−</m:t>
                          </m:r>
                          <m:f>
                            <m:fPr>
                              <m:ctrlPr>
                                <a:rPr lang="en-US" altLang="zh-CN" sz="2400" i="1">
                                  <a:solidFill>
                                    <a:prstClr val="black"/>
                                  </a:solidFill>
                                  <a:latin typeface="Cambria Math" panose="02040503050406030204" pitchFamily="18" charset="0"/>
                                  <a:ea typeface="Cambria Math" panose="02040503050406030204" pitchFamily="18" charset="0"/>
                                  <a:cs typeface="Calibri" panose="020F0502020204030204" pitchFamily="34" charset="0"/>
                                </a:rPr>
                              </m:ctrlPr>
                            </m:fPr>
                            <m:num>
                              <m:r>
                                <a:rPr lang="en-US" altLang="zh-CN" sz="2400" b="0" i="1">
                                  <a:solidFill>
                                    <a:prstClr val="black"/>
                                  </a:solidFill>
                                  <a:latin typeface="Cambria Math" panose="02040503050406030204" pitchFamily="18" charset="0"/>
                                  <a:ea typeface="Cambria Math" panose="02040503050406030204" pitchFamily="18" charset="0"/>
                                  <a:cs typeface="Calibri" panose="020F0502020204030204" pitchFamily="34" charset="0"/>
                                </a:rPr>
                                <m:t>1</m:t>
                              </m:r>
                            </m:num>
                            <m:den>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8.5</m:t>
                              </m:r>
                            </m:den>
                          </m:f>
                        </m:e>
                      </m:d>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=734</m:t>
                      </m:r>
                      <m:d>
                        <m:dPr>
                          <m:ctrlPr>
                            <a:rPr lang="en-US" altLang="zh-CN" sz="240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dPr>
                        <m:e>
                          <m:r>
                            <m:rPr>
                              <m:sty m:val="p"/>
                            </m:rPr>
                            <a:rPr lang="en-US" altLang="zh-CN" sz="2400" b="0" i="0"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kJ</m:t>
                          </m:r>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m:t>
                          </m:r>
                          <m:sSup>
                            <m:sSupPr>
                              <m:ctrlPr>
                                <a:rPr lang="en-US" altLang="zh-CN" sz="240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ctrlPr>
                            </m:sSupPr>
                            <m:e>
                              <m:r>
                                <m:rPr>
                                  <m:sty m:val="p"/>
                                </m:rPr>
                                <a:rPr lang="en-US" altLang="zh-CN" sz="2400" b="0" i="0"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mol</m:t>
                              </m:r>
                            </m:e>
                            <m:sup>
                              <m:r>
                                <a:rPr lang="en-US" altLang="zh-CN" sz="2400" b="0" i="1" smtClean="0">
                                  <a:solidFill>
                                    <a:prstClr val="black"/>
                                  </a:solidFill>
                                  <a:latin typeface="Cambria Math" panose="02040503050406030204" pitchFamily="18" charset="0"/>
                                  <a:ea typeface="Cambria Math" panose="02040503050406030204" pitchFamily="18" charset="0"/>
                                  <a:cs typeface="Calibri" panose="020F0502020204030204" pitchFamily="34" charset="0"/>
                                </a:rPr>
                                <m:t>−1</m:t>
                              </m:r>
                            </m:sup>
                          </m:sSup>
                        </m:e>
                      </m:d>
                    </m:oMath>
                  </m:oMathPara>
                </a14:m>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7" name="矩形 6">
                <a:extLst>
                  <a:ext uri="{FF2B5EF4-FFF2-40B4-BE49-F238E27FC236}">
                    <a16:creationId xmlns:a16="http://schemas.microsoft.com/office/drawing/2014/main" id="{3F81F3CF-46F5-4D1E-BB73-CE7F1113A98A}"/>
                  </a:ext>
                </a:extLst>
              </p:cNvPr>
              <p:cNvSpPr>
                <a:spLocks noRot="1" noChangeAspect="1" noMove="1" noResize="1" noEditPoints="1" noAdjustHandles="1" noChangeArrowheads="1" noChangeShapeType="1" noTextEdit="1"/>
              </p:cNvSpPr>
              <p:nvPr/>
            </p:nvSpPr>
            <p:spPr>
              <a:xfrm>
                <a:off x="1911951" y="4824954"/>
                <a:ext cx="7855805" cy="922176"/>
              </a:xfrm>
              <a:prstGeom prst="rect">
                <a:avLst/>
              </a:prstGeom>
              <a:blipFill>
                <a:blip r:embed="rId4"/>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5"/>
          <a:stretch>
            <a:fillRect/>
          </a:stretch>
        </p:blipFill>
        <p:spPr>
          <a:xfrm>
            <a:off x="988556" y="5894436"/>
            <a:ext cx="10573704" cy="725013"/>
          </a:xfrm>
          <a:prstGeom prst="rect">
            <a:avLst/>
          </a:prstGeom>
        </p:spPr>
      </p:pic>
    </p:spTree>
    <p:extLst>
      <p:ext uri="{BB962C8B-B14F-4D97-AF65-F5344CB8AC3E}">
        <p14:creationId xmlns:p14="http://schemas.microsoft.com/office/powerpoint/2010/main" val="4528337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421535" y="282101"/>
            <a:ext cx="11437267" cy="759310"/>
          </a:xfrm>
          <a:prstGeom prst="rect">
            <a:avLst/>
          </a:prstGeom>
          <a:noFill/>
        </p:spPr>
        <p:txBody>
          <a:bodyPr wrap="square" rtlCol="0">
            <a:spAutoFit/>
          </a:bodyPr>
          <a:lstStyle/>
          <a:p>
            <a:pPr>
              <a:lnSpc>
                <a:spcPct val="150000"/>
              </a:lnSpc>
            </a:pPr>
            <a:r>
              <a:rPr lang="en-US" altLang="zh-CN" sz="3200" dirty="0">
                <a:latin typeface="Cambria Math" panose="02040503050406030204" pitchFamily="18" charset="0"/>
                <a:ea typeface="Cambria Math" panose="02040503050406030204" pitchFamily="18" charset="0"/>
                <a:cs typeface="Calibri" panose="020F0502020204030204" pitchFamily="34" charset="0"/>
              </a:rPr>
              <a:t>10.3 </a:t>
            </a:r>
            <a:r>
              <a:rPr lang="zh-CN" altLang="en-US" sz="3200" dirty="0">
                <a:latin typeface="Cambria Math" panose="02040503050406030204" pitchFamily="18" charset="0"/>
                <a:ea typeface="华文楷体" panose="02010600040101010101" pitchFamily="2" charset="-122"/>
                <a:cs typeface="Calibri" panose="020F0502020204030204" pitchFamily="34" charset="0"/>
              </a:rPr>
              <a:t>写出下列各组离子的电子结构，并比较其离子半径的大小。</a:t>
            </a:r>
          </a:p>
        </p:txBody>
      </p:sp>
      <p:sp>
        <p:nvSpPr>
          <p:cNvPr id="3" name="文本框 2">
            <a:extLst>
              <a:ext uri="{FF2B5EF4-FFF2-40B4-BE49-F238E27FC236}">
                <a16:creationId xmlns:a16="http://schemas.microsoft.com/office/drawing/2014/main" id="{D645E980-51FD-445C-BE1A-BFCDE8816751}"/>
              </a:ext>
            </a:extLst>
          </p:cNvPr>
          <p:cNvSpPr txBox="1"/>
          <p:nvPr/>
        </p:nvSpPr>
        <p:spPr>
          <a:xfrm>
            <a:off x="528819" y="1181336"/>
            <a:ext cx="11222698" cy="523220"/>
          </a:xfrm>
          <a:prstGeom prst="rect">
            <a:avLst/>
          </a:prstGeom>
          <a:noFill/>
        </p:spPr>
        <p:txBody>
          <a:bodyPr wrap="square" rtlCol="0">
            <a:spAutoFit/>
          </a:bodyPr>
          <a:lstStyle/>
          <a:p>
            <a:r>
              <a:rPr lang="en-US" altLang="zh-CN" sz="2800" dirty="0">
                <a:latin typeface="Cambria Math" panose="02040503050406030204" pitchFamily="18" charset="0"/>
                <a:ea typeface="Cambria Math" panose="02040503050406030204" pitchFamily="18" charset="0"/>
                <a:cs typeface="Calibri" panose="020F0502020204030204" pitchFamily="34" charset="0"/>
              </a:rPr>
              <a:t>(1)</a:t>
            </a:r>
            <a:r>
              <a:rPr lang="zh-CN" altLang="en-US" sz="2800" dirty="0">
                <a:latin typeface="Cambria Math" panose="02040503050406030204" pitchFamily="18" charset="0"/>
                <a:cs typeface="Calibri" panose="020F0502020204030204" pitchFamily="34" charset="0"/>
              </a:rPr>
              <a:t> </a:t>
            </a:r>
            <a:r>
              <a:rPr lang="en-US" altLang="zh-CN" sz="2800" dirty="0">
                <a:latin typeface="Cambria Math" panose="02040503050406030204" pitchFamily="18" charset="0"/>
                <a:ea typeface="Cambria Math" panose="02040503050406030204" pitchFamily="18" charset="0"/>
                <a:cs typeface="Calibri" panose="020F0502020204030204" pitchFamily="34" charset="0"/>
              </a:rPr>
              <a:t>Be</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Al</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O</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S</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(3) Fe</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Fe</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(4) K</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Ca</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Sc</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3+</a:t>
            </a:r>
            <a:endParaRPr lang="zh-CN" altLang="en-US" sz="2800" baseline="30000" dirty="0">
              <a:latin typeface="Cambria Math" panose="02040503050406030204" pitchFamily="18" charset="0"/>
              <a:cs typeface="Calibri" panose="020F0502020204030204" pitchFamily="34" charset="0"/>
            </a:endParaRPr>
          </a:p>
        </p:txBody>
      </p:sp>
      <p:grpSp>
        <p:nvGrpSpPr>
          <p:cNvPr id="8" name="组合 7">
            <a:extLst>
              <a:ext uri="{FF2B5EF4-FFF2-40B4-BE49-F238E27FC236}">
                <a16:creationId xmlns:a16="http://schemas.microsoft.com/office/drawing/2014/main" id="{B3182B6B-78B1-478A-A435-4B5CFFCC256E}"/>
              </a:ext>
            </a:extLst>
          </p:cNvPr>
          <p:cNvGrpSpPr/>
          <p:nvPr/>
        </p:nvGrpSpPr>
        <p:grpSpPr>
          <a:xfrm>
            <a:off x="528819" y="2718708"/>
            <a:ext cx="11248592" cy="2766626"/>
            <a:chOff x="502925" y="2082604"/>
            <a:chExt cx="11248592" cy="2766626"/>
          </a:xfrm>
        </p:grpSpPr>
        <p:sp>
          <p:nvSpPr>
            <p:cNvPr id="4" name="矩形 3">
              <a:extLst>
                <a:ext uri="{FF2B5EF4-FFF2-40B4-BE49-F238E27FC236}">
                  <a16:creationId xmlns:a16="http://schemas.microsoft.com/office/drawing/2014/main" id="{E0603F76-BFFE-4944-9D2C-4421A9C49033}"/>
                </a:ext>
              </a:extLst>
            </p:cNvPr>
            <p:cNvSpPr/>
            <p:nvPr/>
          </p:nvSpPr>
          <p:spPr>
            <a:xfrm>
              <a:off x="528819" y="2082604"/>
              <a:ext cx="5620449" cy="800219"/>
            </a:xfrm>
            <a:prstGeom prst="rect">
              <a:avLst/>
            </a:prstGeom>
          </p:spPr>
          <p:txBody>
            <a:bodyPr wrap="none">
              <a:spAutoFit/>
            </a:bodyPr>
            <a:lstStyle/>
            <a:p>
              <a:pPr marL="514350" indent="-514350">
                <a:buAutoNum type="arabicParenBoth"/>
              </a:pP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Be</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Al</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p>
            <a:p>
              <a:pPr marL="342900" indent="-342900">
                <a:buAutoNum type="arabicParenBoth"/>
              </a:pPr>
              <a:endParaRPr lang="zh-CN" altLang="en-US" dirty="0"/>
            </a:p>
          </p:txBody>
        </p:sp>
        <p:sp>
          <p:nvSpPr>
            <p:cNvPr id="5" name="矩形 4">
              <a:extLst>
                <a:ext uri="{FF2B5EF4-FFF2-40B4-BE49-F238E27FC236}">
                  <a16:creationId xmlns:a16="http://schemas.microsoft.com/office/drawing/2014/main" id="{9374AB8B-8EB8-4E69-ABC6-9C394ABFA430}"/>
                </a:ext>
              </a:extLst>
            </p:cNvPr>
            <p:cNvSpPr/>
            <p:nvPr/>
          </p:nvSpPr>
          <p:spPr>
            <a:xfrm>
              <a:off x="528819" y="2781184"/>
              <a:ext cx="7120860"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 O</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endParaRPr lang="zh-CN" altLang="en-US" dirty="0"/>
            </a:p>
          </p:txBody>
        </p:sp>
        <p:sp>
          <p:nvSpPr>
            <p:cNvPr id="6" name="矩形 5">
              <a:extLst>
                <a:ext uri="{FF2B5EF4-FFF2-40B4-BE49-F238E27FC236}">
                  <a16:creationId xmlns:a16="http://schemas.microsoft.com/office/drawing/2014/main" id="{3B0A4CD4-0124-41E4-9F3A-D0A5A596DC38}"/>
                </a:ext>
              </a:extLst>
            </p:cNvPr>
            <p:cNvSpPr/>
            <p:nvPr/>
          </p:nvSpPr>
          <p:spPr>
            <a:xfrm>
              <a:off x="528819" y="3553597"/>
              <a:ext cx="9615517"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 Fe</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3d</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Fe</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3d</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5</a:t>
              </a:r>
              <a:endParaRPr lang="zh-CN" altLang="en-US" baseline="30000" dirty="0"/>
            </a:p>
          </p:txBody>
        </p:sp>
        <p:sp>
          <p:nvSpPr>
            <p:cNvPr id="7" name="矩形 6">
              <a:extLst>
                <a:ext uri="{FF2B5EF4-FFF2-40B4-BE49-F238E27FC236}">
                  <a16:creationId xmlns:a16="http://schemas.microsoft.com/office/drawing/2014/main" id="{C2933261-D55A-4F65-AF89-12AAC0DB840D}"/>
                </a:ext>
              </a:extLst>
            </p:cNvPr>
            <p:cNvSpPr/>
            <p:nvPr/>
          </p:nvSpPr>
          <p:spPr>
            <a:xfrm>
              <a:off x="502925" y="4326010"/>
              <a:ext cx="11248592"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(4) K</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Ca</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Sc</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1s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3s</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3p</a:t>
              </a:r>
              <a:r>
                <a:rPr lang="en-US" altLang="zh-CN" sz="2800" baseline="30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a:t>
              </a:r>
              <a:endParaRPr lang="zh-CN" altLang="en-US" dirty="0"/>
            </a:p>
          </p:txBody>
        </p:sp>
      </p:grpSp>
    </p:spTree>
    <p:extLst>
      <p:ext uri="{BB962C8B-B14F-4D97-AF65-F5344CB8AC3E}">
        <p14:creationId xmlns:p14="http://schemas.microsoft.com/office/powerpoint/2010/main" val="20142255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421535" y="282101"/>
            <a:ext cx="11437267" cy="1493358"/>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10.4 </a:t>
            </a:r>
            <a:r>
              <a:rPr lang="zh-CN" altLang="en-US" sz="3200" dirty="0">
                <a:latin typeface="Calibri" panose="020F0502020204030204" pitchFamily="34" charset="0"/>
                <a:ea typeface="华文楷体" panose="02010600040101010101" pitchFamily="2" charset="-122"/>
                <a:cs typeface="Calibri" panose="020F0502020204030204" pitchFamily="34" charset="0"/>
              </a:rPr>
              <a:t>写出下列分子或离子的</a:t>
            </a:r>
            <a:r>
              <a:rPr lang="en-US" altLang="zh-CN" sz="3200" dirty="0">
                <a:latin typeface="Calibri" panose="020F0502020204030204" pitchFamily="34" charset="0"/>
                <a:ea typeface="华文楷体" panose="02010600040101010101" pitchFamily="2" charset="-122"/>
                <a:cs typeface="Calibri" panose="020F0502020204030204" pitchFamily="34" charset="0"/>
              </a:rPr>
              <a:t>Lewis</a:t>
            </a:r>
            <a:r>
              <a:rPr lang="zh-CN" altLang="en-US" sz="3200" dirty="0">
                <a:latin typeface="Calibri" panose="020F0502020204030204" pitchFamily="34" charset="0"/>
                <a:ea typeface="华文楷体" panose="02010600040101010101" pitchFamily="2" charset="-122"/>
                <a:cs typeface="Calibri" panose="020F0502020204030204" pitchFamily="34" charset="0"/>
              </a:rPr>
              <a:t>结构，使分子（离子）中每个原子的价电子数等于</a:t>
            </a:r>
            <a:r>
              <a:rPr lang="en-US" altLang="zh-CN" sz="3200" dirty="0">
                <a:latin typeface="Calibri" panose="020F0502020204030204" pitchFamily="34" charset="0"/>
                <a:ea typeface="华文楷体" panose="02010600040101010101" pitchFamily="2" charset="-122"/>
                <a:cs typeface="Calibri" panose="020F0502020204030204" pitchFamily="34" charset="0"/>
              </a:rPr>
              <a:t>8</a:t>
            </a:r>
            <a:r>
              <a:rPr lang="zh-CN" altLang="en-US" sz="3200" dirty="0">
                <a:latin typeface="Calibri" panose="020F0502020204030204" pitchFamily="34" charset="0"/>
                <a:ea typeface="华文楷体" panose="02010600040101010101" pitchFamily="2" charset="-122"/>
                <a:cs typeface="Calibri" panose="020F0502020204030204" pitchFamily="34" charset="0"/>
              </a:rPr>
              <a:t>。</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645E980-51FD-445C-BE1A-BFCDE8816751}"/>
                  </a:ext>
                </a:extLst>
              </p:cNvPr>
              <p:cNvSpPr txBox="1"/>
              <p:nvPr/>
            </p:nvSpPr>
            <p:spPr>
              <a:xfrm>
                <a:off x="969302" y="1979423"/>
                <a:ext cx="11222698" cy="954107"/>
              </a:xfrm>
              <a:prstGeom prst="rect">
                <a:avLst/>
              </a:prstGeom>
              <a:noFill/>
            </p:spPr>
            <p:txBody>
              <a:bodyPr wrap="square" rtlCol="0">
                <a:spAutoFit/>
              </a:bodyPr>
              <a:lstStyle/>
              <a:p>
                <a:pPr marL="514350" indent="-514350">
                  <a:buAutoNum type="arabicParenBoth"/>
                </a:pPr>
                <a:r>
                  <a:rPr lang="en-US" altLang="zh-CN" sz="2800" dirty="0">
                    <a:latin typeface="Cambria Math" panose="02040503050406030204" pitchFamily="18" charset="0"/>
                    <a:ea typeface="Cambria Math" panose="02040503050406030204" pitchFamily="18" charset="0"/>
                    <a:cs typeface="Calibri" panose="020F0502020204030204" pitchFamily="34" charset="0"/>
                  </a:rPr>
                  <a:t>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S; 	(2) C</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4</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(3) SO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(4) 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(5) HCHO;</a:t>
                </a:r>
              </a:p>
              <a:p>
                <a:r>
                  <a:rPr lang="en-US" altLang="zh-CN" sz="2800" dirty="0">
                    <a:latin typeface="Cambria Math" panose="02040503050406030204" pitchFamily="18" charset="0"/>
                    <a:ea typeface="Cambria Math" panose="02040503050406030204" pitchFamily="18" charset="0"/>
                    <a:cs typeface="Calibri" panose="020F0502020204030204" pitchFamily="34" charset="0"/>
                  </a:rPr>
                  <a:t>(6) HClO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(7) CO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(8)SO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(9) CN</a:t>
                </a:r>
                <a:r>
                  <a:rPr lang="en-US" altLang="zh-CN" sz="2800" baseline="30000" dirty="0">
                    <a:latin typeface="Cambria Math" panose="02040503050406030204" pitchFamily="18" charset="0"/>
                    <a:ea typeface="Cambria Math" panose="02040503050406030204" pitchFamily="18" charset="0"/>
                    <a:cs typeface="Calibri" panose="020F0502020204030204" pitchFamily="34" charset="0"/>
                  </a:rPr>
                  <a: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(10) </a:t>
                </a:r>
                <a14:m>
                  <m:oMath xmlns:m="http://schemas.openxmlformats.org/officeDocument/2006/math">
                    <m:sSubSup>
                      <m:sSubSupPr>
                        <m:ctrlPr>
                          <a:rPr lang="en-US" altLang="zh-CN" sz="2800" i="1" dirty="0" smtClean="0">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latin typeface="Cambria Math" panose="02040503050406030204" pitchFamily="18" charset="0"/>
                            <a:ea typeface="Cambria Math" panose="02040503050406030204" pitchFamily="18" charset="0"/>
                            <a:cs typeface="Calibri" panose="020F0502020204030204" pitchFamily="34" charset="0"/>
                          </a:rPr>
                          <m:t>HO</m:t>
                        </m:r>
                      </m:e>
                      <m:sub>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2</m:t>
                        </m:r>
                      </m:sub>
                      <m:sup>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endParaRPr lang="zh-CN" altLang="en-US" sz="2800" dirty="0">
                  <a:latin typeface="Cambria Math" panose="02040503050406030204" pitchFamily="18" charset="0"/>
                  <a:cs typeface="Calibri" panose="020F0502020204030204" pitchFamily="34" charset="0"/>
                </a:endParaRPr>
              </a:p>
            </p:txBody>
          </p:sp>
        </mc:Choice>
        <mc:Fallback xmlns="">
          <p:sp>
            <p:nvSpPr>
              <p:cNvPr id="3" name="文本框 2">
                <a:extLst>
                  <a:ext uri="{FF2B5EF4-FFF2-40B4-BE49-F238E27FC236}">
                    <a16:creationId xmlns:a16="http://schemas.microsoft.com/office/drawing/2014/main" id="{D645E980-51FD-445C-BE1A-BFCDE8816751}"/>
                  </a:ext>
                </a:extLst>
              </p:cNvPr>
              <p:cNvSpPr txBox="1">
                <a:spLocks noRot="1" noChangeAspect="1" noMove="1" noResize="1" noEditPoints="1" noAdjustHandles="1" noChangeArrowheads="1" noChangeShapeType="1" noTextEdit="1"/>
              </p:cNvSpPr>
              <p:nvPr/>
            </p:nvSpPr>
            <p:spPr>
              <a:xfrm>
                <a:off x="969302" y="1979423"/>
                <a:ext cx="11222698" cy="954107"/>
              </a:xfrm>
              <a:prstGeom prst="rect">
                <a:avLst/>
              </a:prstGeom>
              <a:blipFill>
                <a:blip r:embed="rId3"/>
                <a:stretch>
                  <a:fillRect l="-1086" t="-7051" b="-17308"/>
                </a:stretch>
              </a:blipFill>
            </p:spPr>
            <p:txBody>
              <a:bodyPr/>
              <a:lstStyle/>
              <a:p>
                <a:r>
                  <a:rPr lang="zh-CN" altLang="en-US">
                    <a:noFill/>
                  </a:rPr>
                  <a:t> </a:t>
                </a:r>
              </a:p>
            </p:txBody>
          </p:sp>
        </mc:Fallback>
      </mc:AlternateContent>
      <p:grpSp>
        <p:nvGrpSpPr>
          <p:cNvPr id="24" name="组合 23"/>
          <p:cNvGrpSpPr/>
          <p:nvPr/>
        </p:nvGrpSpPr>
        <p:grpSpPr>
          <a:xfrm>
            <a:off x="421535" y="3638616"/>
            <a:ext cx="11021190" cy="1559323"/>
            <a:chOff x="519311" y="3232216"/>
            <a:chExt cx="11021190" cy="1559323"/>
          </a:xfrm>
        </p:grpSpPr>
        <p:pic>
          <p:nvPicPr>
            <p:cNvPr id="4" name="图片 3"/>
            <p:cNvPicPr>
              <a:picLocks noChangeAspect="1"/>
            </p:cNvPicPr>
            <p:nvPr/>
          </p:nvPicPr>
          <p:blipFill>
            <a:blip r:embed="rId4"/>
            <a:stretch>
              <a:fillRect/>
            </a:stretch>
          </p:blipFill>
          <p:spPr>
            <a:xfrm>
              <a:off x="1279455" y="3318238"/>
              <a:ext cx="947569" cy="400433"/>
            </a:xfrm>
            <a:prstGeom prst="rect">
              <a:avLst/>
            </a:prstGeom>
          </p:spPr>
        </p:pic>
        <p:pic>
          <p:nvPicPr>
            <p:cNvPr id="5" name="图片 4"/>
            <p:cNvPicPr>
              <a:picLocks noChangeAspect="1"/>
            </p:cNvPicPr>
            <p:nvPr/>
          </p:nvPicPr>
          <p:blipFill>
            <a:blip r:embed="rId5"/>
            <a:stretch>
              <a:fillRect/>
            </a:stretch>
          </p:blipFill>
          <p:spPr>
            <a:xfrm>
              <a:off x="3298677" y="3232216"/>
              <a:ext cx="1269938" cy="625067"/>
            </a:xfrm>
            <a:prstGeom prst="rect">
              <a:avLst/>
            </a:prstGeom>
          </p:spPr>
        </p:pic>
        <p:pic>
          <p:nvPicPr>
            <p:cNvPr id="6" name="图片 5"/>
            <p:cNvPicPr>
              <a:picLocks noChangeAspect="1"/>
            </p:cNvPicPr>
            <p:nvPr/>
          </p:nvPicPr>
          <p:blipFill>
            <a:blip r:embed="rId6"/>
            <a:stretch>
              <a:fillRect/>
            </a:stretch>
          </p:blipFill>
          <p:spPr>
            <a:xfrm>
              <a:off x="5833981" y="3314484"/>
              <a:ext cx="1055025" cy="439500"/>
            </a:xfrm>
            <a:prstGeom prst="rect">
              <a:avLst/>
            </a:prstGeom>
          </p:spPr>
        </p:pic>
        <p:pic>
          <p:nvPicPr>
            <p:cNvPr id="7" name="图片 6"/>
            <p:cNvPicPr>
              <a:picLocks noChangeAspect="1"/>
            </p:cNvPicPr>
            <p:nvPr/>
          </p:nvPicPr>
          <p:blipFill>
            <a:blip r:embed="rId7"/>
            <a:stretch>
              <a:fillRect/>
            </a:stretch>
          </p:blipFill>
          <p:spPr>
            <a:xfrm>
              <a:off x="7983656" y="3303587"/>
              <a:ext cx="820575" cy="429733"/>
            </a:xfrm>
            <a:prstGeom prst="rect">
              <a:avLst/>
            </a:prstGeom>
          </p:spPr>
        </p:pic>
        <p:pic>
          <p:nvPicPr>
            <p:cNvPr id="8" name="图片 7"/>
            <p:cNvPicPr>
              <a:picLocks noChangeAspect="1"/>
            </p:cNvPicPr>
            <p:nvPr/>
          </p:nvPicPr>
          <p:blipFill>
            <a:blip r:embed="rId8"/>
            <a:stretch>
              <a:fillRect/>
            </a:stretch>
          </p:blipFill>
          <p:spPr>
            <a:xfrm>
              <a:off x="9974339" y="3232216"/>
              <a:ext cx="976875" cy="732500"/>
            </a:xfrm>
            <a:prstGeom prst="rect">
              <a:avLst/>
            </a:prstGeom>
          </p:spPr>
        </p:pic>
        <p:sp>
          <p:nvSpPr>
            <p:cNvPr id="9" name="矩形 8"/>
            <p:cNvSpPr/>
            <p:nvPr/>
          </p:nvSpPr>
          <p:spPr>
            <a:xfrm>
              <a:off x="524478" y="3238165"/>
              <a:ext cx="760144"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 </a:t>
              </a:r>
              <a:endParaRPr lang="zh-CN" altLang="en-US" dirty="0"/>
            </a:p>
          </p:txBody>
        </p:sp>
        <p:sp>
          <p:nvSpPr>
            <p:cNvPr id="10" name="矩形 9"/>
            <p:cNvSpPr/>
            <p:nvPr/>
          </p:nvSpPr>
          <p:spPr>
            <a:xfrm>
              <a:off x="2551675" y="3233831"/>
              <a:ext cx="760144"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 </a:t>
              </a:r>
              <a:endParaRPr lang="zh-CN" altLang="en-US" dirty="0"/>
            </a:p>
          </p:txBody>
        </p:sp>
        <p:sp>
          <p:nvSpPr>
            <p:cNvPr id="11" name="矩形 10"/>
            <p:cNvSpPr/>
            <p:nvPr/>
          </p:nvSpPr>
          <p:spPr>
            <a:xfrm>
              <a:off x="5138227" y="3233831"/>
              <a:ext cx="760144"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 </a:t>
              </a:r>
              <a:endParaRPr lang="zh-CN" altLang="en-US" dirty="0"/>
            </a:p>
          </p:txBody>
        </p:sp>
        <p:sp>
          <p:nvSpPr>
            <p:cNvPr id="12" name="矩形 11"/>
            <p:cNvSpPr/>
            <p:nvPr/>
          </p:nvSpPr>
          <p:spPr>
            <a:xfrm>
              <a:off x="7272162" y="3238165"/>
              <a:ext cx="760144"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(4) </a:t>
              </a:r>
              <a:endParaRPr lang="zh-CN" altLang="en-US" dirty="0"/>
            </a:p>
          </p:txBody>
        </p:sp>
        <p:sp>
          <p:nvSpPr>
            <p:cNvPr id="13" name="矩形 12"/>
            <p:cNvSpPr/>
            <p:nvPr/>
          </p:nvSpPr>
          <p:spPr>
            <a:xfrm>
              <a:off x="9253432" y="3251277"/>
              <a:ext cx="760144"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(5) </a:t>
              </a:r>
              <a:endParaRPr lang="zh-CN" altLang="en-US" dirty="0"/>
            </a:p>
          </p:txBody>
        </p:sp>
        <p:sp>
          <p:nvSpPr>
            <p:cNvPr id="14" name="矩形 13"/>
            <p:cNvSpPr/>
            <p:nvPr/>
          </p:nvSpPr>
          <p:spPr>
            <a:xfrm>
              <a:off x="519311" y="4268319"/>
              <a:ext cx="760144"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(6) </a:t>
              </a:r>
              <a:endParaRPr lang="zh-CN" altLang="en-US" dirty="0"/>
            </a:p>
          </p:txBody>
        </p:sp>
        <p:pic>
          <p:nvPicPr>
            <p:cNvPr id="15" name="图片 14"/>
            <p:cNvPicPr>
              <a:picLocks noChangeAspect="1"/>
            </p:cNvPicPr>
            <p:nvPr/>
          </p:nvPicPr>
          <p:blipFill>
            <a:blip r:embed="rId9"/>
            <a:stretch>
              <a:fillRect/>
            </a:stretch>
          </p:blipFill>
          <p:spPr>
            <a:xfrm>
              <a:off x="1279455" y="4310179"/>
              <a:ext cx="1015950" cy="439500"/>
            </a:xfrm>
            <a:prstGeom prst="rect">
              <a:avLst/>
            </a:prstGeom>
          </p:spPr>
        </p:pic>
        <p:sp>
          <p:nvSpPr>
            <p:cNvPr id="16" name="矩形 15"/>
            <p:cNvSpPr/>
            <p:nvPr/>
          </p:nvSpPr>
          <p:spPr>
            <a:xfrm>
              <a:off x="2522066" y="4268319"/>
              <a:ext cx="681597"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(7)</a:t>
              </a:r>
              <a:endParaRPr lang="zh-CN" altLang="en-US" dirty="0"/>
            </a:p>
          </p:txBody>
        </p:sp>
        <p:sp>
          <p:nvSpPr>
            <p:cNvPr id="17" name="矩形 16"/>
            <p:cNvSpPr/>
            <p:nvPr/>
          </p:nvSpPr>
          <p:spPr>
            <a:xfrm>
              <a:off x="5107175" y="4268319"/>
              <a:ext cx="681597"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(8)</a:t>
              </a:r>
              <a:endParaRPr lang="zh-CN" altLang="en-US" dirty="0"/>
            </a:p>
          </p:txBody>
        </p:sp>
        <p:sp>
          <p:nvSpPr>
            <p:cNvPr id="18" name="矩形 17"/>
            <p:cNvSpPr/>
            <p:nvPr/>
          </p:nvSpPr>
          <p:spPr>
            <a:xfrm>
              <a:off x="7272162" y="4268319"/>
              <a:ext cx="681597"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(9)</a:t>
              </a:r>
              <a:endParaRPr lang="zh-CN" altLang="en-US" dirty="0"/>
            </a:p>
          </p:txBody>
        </p:sp>
        <p:pic>
          <p:nvPicPr>
            <p:cNvPr id="19" name="图片 18"/>
            <p:cNvPicPr>
              <a:picLocks noChangeAspect="1"/>
            </p:cNvPicPr>
            <p:nvPr/>
          </p:nvPicPr>
          <p:blipFill>
            <a:blip r:embed="rId10"/>
            <a:stretch>
              <a:fillRect/>
            </a:stretch>
          </p:blipFill>
          <p:spPr>
            <a:xfrm>
              <a:off x="3298677" y="4352039"/>
              <a:ext cx="1006181" cy="439500"/>
            </a:xfrm>
            <a:prstGeom prst="rect">
              <a:avLst/>
            </a:prstGeom>
          </p:spPr>
        </p:pic>
        <p:pic>
          <p:nvPicPr>
            <p:cNvPr id="20" name="图片 19"/>
            <p:cNvPicPr>
              <a:picLocks noChangeAspect="1"/>
            </p:cNvPicPr>
            <p:nvPr/>
          </p:nvPicPr>
          <p:blipFill>
            <a:blip r:embed="rId11"/>
            <a:stretch>
              <a:fillRect/>
            </a:stretch>
          </p:blipFill>
          <p:spPr>
            <a:xfrm>
              <a:off x="5840937" y="4019972"/>
              <a:ext cx="947569" cy="771567"/>
            </a:xfrm>
            <a:prstGeom prst="rect">
              <a:avLst/>
            </a:prstGeom>
          </p:spPr>
        </p:pic>
        <p:pic>
          <p:nvPicPr>
            <p:cNvPr id="21" name="图片 20"/>
            <p:cNvPicPr>
              <a:picLocks noChangeAspect="1"/>
            </p:cNvPicPr>
            <p:nvPr/>
          </p:nvPicPr>
          <p:blipFill>
            <a:blip r:embed="rId12"/>
            <a:stretch>
              <a:fillRect/>
            </a:stretch>
          </p:blipFill>
          <p:spPr>
            <a:xfrm>
              <a:off x="7983656" y="4386328"/>
              <a:ext cx="1162481" cy="361367"/>
            </a:xfrm>
            <a:prstGeom prst="rect">
              <a:avLst/>
            </a:prstGeom>
          </p:spPr>
        </p:pic>
        <p:sp>
          <p:nvSpPr>
            <p:cNvPr id="22" name="矩形 21"/>
            <p:cNvSpPr/>
            <p:nvPr/>
          </p:nvSpPr>
          <p:spPr>
            <a:xfrm>
              <a:off x="9253432" y="4268319"/>
              <a:ext cx="880369"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(10)</a:t>
              </a:r>
              <a:endParaRPr lang="zh-CN" altLang="en-US" dirty="0"/>
            </a:p>
          </p:txBody>
        </p:sp>
        <p:pic>
          <p:nvPicPr>
            <p:cNvPr id="23" name="图片 22"/>
            <p:cNvPicPr>
              <a:picLocks noChangeAspect="1"/>
            </p:cNvPicPr>
            <p:nvPr/>
          </p:nvPicPr>
          <p:blipFill>
            <a:blip r:embed="rId13"/>
            <a:stretch>
              <a:fillRect/>
            </a:stretch>
          </p:blipFill>
          <p:spPr>
            <a:xfrm>
              <a:off x="10133801" y="4348392"/>
              <a:ext cx="1406700" cy="429733"/>
            </a:xfrm>
            <a:prstGeom prst="rect">
              <a:avLst/>
            </a:prstGeom>
          </p:spPr>
        </p:pic>
      </p:grpSp>
      <p:sp>
        <p:nvSpPr>
          <p:cNvPr id="25" name="椭圆 24"/>
          <p:cNvSpPr/>
          <p:nvPr/>
        </p:nvSpPr>
        <p:spPr>
          <a:xfrm>
            <a:off x="5087451" y="4257333"/>
            <a:ext cx="1980109" cy="1472907"/>
          </a:xfrm>
          <a:prstGeom prst="ellipse">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a:off x="6767925" y="5552661"/>
            <a:ext cx="755374" cy="1107996"/>
          </a:xfrm>
          <a:prstGeom prst="rect">
            <a:avLst/>
          </a:prstGeom>
          <a:noFill/>
        </p:spPr>
        <p:txBody>
          <a:bodyPr wrap="square" rtlCol="0">
            <a:spAutoFit/>
          </a:bodyPr>
          <a:lstStyle/>
          <a:p>
            <a:r>
              <a:rPr lang="zh-CN" altLang="en-US" sz="6600" b="1" dirty="0">
                <a:solidFill>
                  <a:srgbClr val="FF0000"/>
                </a:solidFill>
              </a:rPr>
              <a:t>？</a:t>
            </a:r>
            <a:endParaRPr lang="zh-CN" altLang="en-US" b="1" dirty="0">
              <a:solidFill>
                <a:srgbClr val="FF0000"/>
              </a:solidFill>
            </a:endParaRPr>
          </a:p>
        </p:txBody>
      </p:sp>
      <p:pic>
        <p:nvPicPr>
          <p:cNvPr id="28" name="图片 27"/>
          <p:cNvPicPr>
            <a:picLocks noChangeAspect="1"/>
          </p:cNvPicPr>
          <p:nvPr/>
        </p:nvPicPr>
        <p:blipFill>
          <a:blip r:embed="rId14"/>
          <a:stretch>
            <a:fillRect/>
          </a:stretch>
        </p:blipFill>
        <p:spPr>
          <a:xfrm>
            <a:off x="7677852" y="5327514"/>
            <a:ext cx="738773" cy="1317407"/>
          </a:xfrm>
          <a:prstGeom prst="rect">
            <a:avLst/>
          </a:prstGeom>
        </p:spPr>
      </p:pic>
      <p:sp>
        <p:nvSpPr>
          <p:cNvPr id="27" name="文本框 26">
            <a:extLst>
              <a:ext uri="{FF2B5EF4-FFF2-40B4-BE49-F238E27FC236}">
                <a16:creationId xmlns:a16="http://schemas.microsoft.com/office/drawing/2014/main" id="{9062DF22-2719-9CBE-6C5E-4DEC7EF39DB1}"/>
              </a:ext>
            </a:extLst>
          </p:cNvPr>
          <p:cNvSpPr txBox="1"/>
          <p:nvPr/>
        </p:nvSpPr>
        <p:spPr>
          <a:xfrm>
            <a:off x="5438398" y="3250126"/>
            <a:ext cx="1800493" cy="369332"/>
          </a:xfrm>
          <a:prstGeom prst="rect">
            <a:avLst/>
          </a:prstGeom>
          <a:noFill/>
        </p:spPr>
        <p:txBody>
          <a:bodyPr wrap="none" rtlCol="0">
            <a:spAutoFit/>
          </a:bodyPr>
          <a:lstStyle/>
          <a:p>
            <a:r>
              <a:rPr lang="zh-CN" altLang="en-US" dirty="0">
                <a:solidFill>
                  <a:srgbClr val="FF0000"/>
                </a:solidFill>
              </a:rPr>
              <a:t>多画了一个孤对</a:t>
            </a:r>
          </a:p>
        </p:txBody>
      </p:sp>
      <p:sp>
        <p:nvSpPr>
          <p:cNvPr id="29" name="文本框 28">
            <a:extLst>
              <a:ext uri="{FF2B5EF4-FFF2-40B4-BE49-F238E27FC236}">
                <a16:creationId xmlns:a16="http://schemas.microsoft.com/office/drawing/2014/main" id="{7EDEBA3C-F7B2-3B2E-870A-0B7F18884ED9}"/>
              </a:ext>
            </a:extLst>
          </p:cNvPr>
          <p:cNvSpPr txBox="1"/>
          <p:nvPr/>
        </p:nvSpPr>
        <p:spPr>
          <a:xfrm>
            <a:off x="329595" y="6206567"/>
            <a:ext cx="4599336" cy="369332"/>
          </a:xfrm>
          <a:prstGeom prst="rect">
            <a:avLst/>
          </a:prstGeom>
          <a:noFill/>
        </p:spPr>
        <p:txBody>
          <a:bodyPr wrap="none" rtlCol="0">
            <a:spAutoFit/>
          </a:bodyPr>
          <a:lstStyle/>
          <a:p>
            <a:r>
              <a:rPr lang="en-US" altLang="zh-CN" dirty="0">
                <a:solidFill>
                  <a:srgbClr val="FF0000"/>
                </a:solidFill>
              </a:rPr>
              <a:t>Lewis</a:t>
            </a:r>
            <a:r>
              <a:rPr lang="zh-CN" altLang="en-US" dirty="0">
                <a:solidFill>
                  <a:srgbClr val="FF0000"/>
                </a:solidFill>
              </a:rPr>
              <a:t>结构可以用短线代表价键，也可以不用</a:t>
            </a:r>
          </a:p>
        </p:txBody>
      </p:sp>
    </p:spTree>
    <p:extLst>
      <p:ext uri="{BB962C8B-B14F-4D97-AF65-F5344CB8AC3E}">
        <p14:creationId xmlns:p14="http://schemas.microsoft.com/office/powerpoint/2010/main" val="404973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377366" y="100357"/>
            <a:ext cx="11437267" cy="1497974"/>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10.5 </a:t>
            </a:r>
            <a:r>
              <a:rPr lang="zh-CN" altLang="en-US" sz="3200" dirty="0">
                <a:latin typeface="Calibri" panose="020F0502020204030204" pitchFamily="34" charset="0"/>
                <a:ea typeface="华文楷体" panose="02010600040101010101" pitchFamily="2" charset="-122"/>
                <a:cs typeface="Calibri" panose="020F0502020204030204" pitchFamily="34" charset="0"/>
              </a:rPr>
              <a:t>指出下列分子或离子的中心原子所采用的杂化轨道类型及分子的几何构型。</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645E980-51FD-445C-BE1A-BFCDE8816751}"/>
                  </a:ext>
                </a:extLst>
              </p:cNvPr>
              <p:cNvSpPr txBox="1"/>
              <p:nvPr/>
            </p:nvSpPr>
            <p:spPr>
              <a:xfrm>
                <a:off x="1597834" y="1598331"/>
                <a:ext cx="8545758" cy="1396921"/>
              </a:xfrm>
              <a:prstGeom prst="rect">
                <a:avLst/>
              </a:prstGeom>
              <a:noFill/>
            </p:spPr>
            <p:txBody>
              <a:bodyPr wrap="square" rtlCol="0">
                <a:spAutoFit/>
              </a:bodyPr>
              <a:lstStyle/>
              <a:p>
                <a:pPr marL="514350" indent="-514350">
                  <a:lnSpc>
                    <a:spcPct val="150000"/>
                  </a:lnSpc>
                  <a:buAutoNum type="arabicParenBoth"/>
                </a:pPr>
                <a:r>
                  <a:rPr lang="en-US" altLang="zh-CN" sz="2800" dirty="0">
                    <a:latin typeface="Cambria Math" panose="02040503050406030204" pitchFamily="18" charset="0"/>
                    <a:ea typeface="Cambria Math" panose="02040503050406030204" pitchFamily="18" charset="0"/>
                    <a:cs typeface="Calibri" panose="020F0502020204030204" pitchFamily="34" charset="0"/>
                  </a:rPr>
                  <a:t>BeH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HgCl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(3) </a:t>
                </a:r>
                <a:r>
                  <a:rPr lang="en-US" altLang="zh-CN" sz="28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NF</a:t>
                </a:r>
                <a:r>
                  <a:rPr lang="en-US" altLang="zh-CN" sz="2800" baseline="-250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(4) BCl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p>
              <a:p>
                <a:pPr>
                  <a:lnSpc>
                    <a:spcPct val="150000"/>
                  </a:lnSpc>
                </a:pPr>
                <a:r>
                  <a:rPr lang="en-US" altLang="zh-CN" sz="2800" dirty="0">
                    <a:latin typeface="Cambria Math" panose="02040503050406030204" pitchFamily="18" charset="0"/>
                    <a:ea typeface="Cambria Math" panose="02040503050406030204" pitchFamily="18" charset="0"/>
                    <a:cs typeface="Calibri" panose="020F0502020204030204" pitchFamily="34" charset="0"/>
                  </a:rPr>
                  <a:t>(5) </a:t>
                </a:r>
                <a:r>
                  <a:rPr lang="en-US" altLang="zh-CN" sz="28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PH</a:t>
                </a:r>
                <a:r>
                  <a:rPr lang="en-US" altLang="zh-CN" sz="2800" baseline="-250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(6) </a:t>
                </a:r>
                <a14:m>
                  <m:oMath xmlns:m="http://schemas.openxmlformats.org/officeDocument/2006/math">
                    <m:sSubSup>
                      <m:sSubSupPr>
                        <m:ctrlPr>
                          <a:rPr lang="en-US" altLang="zh-CN" sz="2800" i="1" dirty="0" smtClean="0">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latin typeface="Cambria Math" panose="02040503050406030204" pitchFamily="18" charset="0"/>
                            <a:ea typeface="Cambria Math" panose="02040503050406030204" pitchFamily="18" charset="0"/>
                            <a:cs typeface="Calibri" panose="020F0502020204030204" pitchFamily="34" charset="0"/>
                          </a:rPr>
                          <m:t>CO</m:t>
                        </m:r>
                      </m:e>
                      <m:sub>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3</m:t>
                        </m:r>
                      </m:sub>
                      <m:sup>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2−</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(7)</a:t>
                </a:r>
                <a:r>
                  <a:rPr lang="en-US" altLang="zh-CN" sz="28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OF</a:t>
                </a:r>
                <a:r>
                  <a:rPr lang="en-US" altLang="zh-CN" sz="2800" baseline="-250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(8) SiCl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4</a:t>
                </a:r>
                <a:r>
                  <a:rPr lang="zh-CN" altLang="en-US" sz="2800" dirty="0">
                    <a:latin typeface="Cambria Math" panose="02040503050406030204" pitchFamily="18" charset="0"/>
                    <a:ea typeface="Cambria Math" panose="02040503050406030204" pitchFamily="18" charset="0"/>
                    <a:cs typeface="Calibri" panose="020F0502020204030204" pitchFamily="34" charset="0"/>
                  </a:rPr>
                  <a: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endParaRPr lang="zh-CN" altLang="en-US" sz="2800" dirty="0">
                  <a:latin typeface="Cambria Math" panose="02040503050406030204" pitchFamily="18" charset="0"/>
                  <a:cs typeface="Calibri" panose="020F0502020204030204" pitchFamily="34" charset="0"/>
                </a:endParaRPr>
              </a:p>
            </p:txBody>
          </p:sp>
        </mc:Choice>
        <mc:Fallback xmlns="">
          <p:sp>
            <p:nvSpPr>
              <p:cNvPr id="3" name="文本框 2">
                <a:extLst>
                  <a:ext uri="{FF2B5EF4-FFF2-40B4-BE49-F238E27FC236}">
                    <a16:creationId xmlns:a16="http://schemas.microsoft.com/office/drawing/2014/main" id="{D645E980-51FD-445C-BE1A-BFCDE8816751}"/>
                  </a:ext>
                </a:extLst>
              </p:cNvPr>
              <p:cNvSpPr txBox="1">
                <a:spLocks noRot="1" noChangeAspect="1" noMove="1" noResize="1" noEditPoints="1" noAdjustHandles="1" noChangeArrowheads="1" noChangeShapeType="1" noTextEdit="1"/>
              </p:cNvSpPr>
              <p:nvPr/>
            </p:nvSpPr>
            <p:spPr>
              <a:xfrm>
                <a:off x="1597834" y="1598331"/>
                <a:ext cx="8545758" cy="1396921"/>
              </a:xfrm>
              <a:prstGeom prst="rect">
                <a:avLst/>
              </a:prstGeom>
              <a:blipFill>
                <a:blip r:embed="rId3"/>
                <a:stretch>
                  <a:fillRect l="-1427" b="-5240"/>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2AC191BD-E3F7-4AD6-AEDB-74ACEA7B21EE}"/>
              </a:ext>
            </a:extLst>
          </p:cNvPr>
          <p:cNvGraphicFramePr>
            <a:graphicFrameLocks noGrp="1"/>
          </p:cNvGraphicFramePr>
          <p:nvPr>
            <p:extLst>
              <p:ext uri="{D42A27DB-BD31-4B8C-83A1-F6EECF244321}">
                <p14:modId xmlns:p14="http://schemas.microsoft.com/office/powerpoint/2010/main" val="4046742139"/>
              </p:ext>
            </p:extLst>
          </p:nvPr>
        </p:nvGraphicFramePr>
        <p:xfrm>
          <a:off x="2238959" y="3030384"/>
          <a:ext cx="6714490" cy="3566160"/>
        </p:xfrm>
        <a:graphic>
          <a:graphicData uri="http://schemas.openxmlformats.org/drawingml/2006/table">
            <a:tbl>
              <a:tblPr firstRow="1" bandRow="1"/>
              <a:tblGrid>
                <a:gridCol w="1475740">
                  <a:extLst>
                    <a:ext uri="{9D8B030D-6E8A-4147-A177-3AD203B41FA5}">
                      <a16:colId xmlns:a16="http://schemas.microsoft.com/office/drawing/2014/main" val="645960898"/>
                    </a:ext>
                  </a:extLst>
                </a:gridCol>
                <a:gridCol w="1350645">
                  <a:extLst>
                    <a:ext uri="{9D8B030D-6E8A-4147-A177-3AD203B41FA5}">
                      <a16:colId xmlns:a16="http://schemas.microsoft.com/office/drawing/2014/main" val="997355761"/>
                    </a:ext>
                  </a:extLst>
                </a:gridCol>
                <a:gridCol w="3888105">
                  <a:extLst>
                    <a:ext uri="{9D8B030D-6E8A-4147-A177-3AD203B41FA5}">
                      <a16:colId xmlns:a16="http://schemas.microsoft.com/office/drawing/2014/main" val="3055157629"/>
                    </a:ext>
                  </a:extLst>
                </a:gridCol>
              </a:tblGrid>
              <a:tr h="370840">
                <a:tc>
                  <a:txBody>
                    <a:bodyPr/>
                    <a:lstStyle/>
                    <a:p>
                      <a:pPr algn="ctr">
                        <a:spcAft>
                          <a:spcPts val="0"/>
                        </a:spcAft>
                      </a:pPr>
                      <a:r>
                        <a:rPr lang="zh-CN" sz="2000" b="1" kern="1200" dirty="0">
                          <a:solidFill>
                            <a:srgbClr val="000000"/>
                          </a:solidFill>
                          <a:effectLst/>
                          <a:latin typeface="Cambria Math" panose="02040503050406030204" pitchFamily="18" charset="0"/>
                          <a:ea typeface="黑体" panose="02010609060101010101" pitchFamily="49" charset="-122"/>
                          <a:cs typeface="Arial" panose="020B0604020202020204" pitchFamily="34" charset="0"/>
                        </a:rPr>
                        <a:t>编号</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杂化轨道</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2000" b="1"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几何构型</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0366922"/>
                  </a:ext>
                </a:extLst>
              </a:tr>
              <a:tr h="370840">
                <a:tc>
                  <a:txBody>
                    <a:bodyPr/>
                    <a:lstStyle/>
                    <a:p>
                      <a:pPr algn="ctr">
                        <a:spcAft>
                          <a:spcPts val="0"/>
                        </a:spcAft>
                      </a:pPr>
                      <a:r>
                        <a:rPr lang="en-US" sz="2000" kern="1200" dirty="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(1)</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直线形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501396848"/>
                  </a:ext>
                </a:extLst>
              </a:tr>
              <a:tr h="37084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直线形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extLst>
                  <a:ext uri="{0D108BD9-81ED-4DB2-BD59-A6C34878D82A}">
                    <a16:rowId xmlns:a16="http://schemas.microsoft.com/office/drawing/2014/main" val="605627873"/>
                  </a:ext>
                </a:extLst>
              </a:tr>
              <a:tr h="37084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r>
                        <a:rPr lang="en-US" sz="2000" kern="1200" baseline="30000">
                          <a:solidFill>
                            <a:srgbClr val="000000"/>
                          </a:solidFill>
                          <a:effectLst/>
                          <a:latin typeface="Cambria Math" panose="02040503050406030204" pitchFamily="18" charset="0"/>
                          <a:ea typeface="黑体" panose="02010609060101010101" pitchFamily="49" charset="-122"/>
                          <a:cs typeface="Arial" panose="020B0604020202020204" pitchFamily="34"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三角锥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extLst>
                  <a:ext uri="{0D108BD9-81ED-4DB2-BD59-A6C34878D82A}">
                    <a16:rowId xmlns:a16="http://schemas.microsoft.com/office/drawing/2014/main" val="1837881980"/>
                  </a:ext>
                </a:extLst>
              </a:tr>
              <a:tr h="37084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(4)</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r>
                        <a:rPr lang="en-US" sz="2000" kern="1200" baseline="30000">
                          <a:solidFill>
                            <a:srgbClr val="000000"/>
                          </a:solidFill>
                          <a:effectLst/>
                          <a:latin typeface="Cambria Math" panose="02040503050406030204" pitchFamily="18" charset="0"/>
                          <a:ea typeface="黑体" panose="02010609060101010101" pitchFamily="49" charset="-122"/>
                          <a:cs typeface="Arial" panose="020B0604020202020204" pitchFamily="34"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平面三角形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extLst>
                  <a:ext uri="{0D108BD9-81ED-4DB2-BD59-A6C34878D82A}">
                    <a16:rowId xmlns:a16="http://schemas.microsoft.com/office/drawing/2014/main" val="3643385688"/>
                  </a:ext>
                </a:extLst>
              </a:tr>
              <a:tr h="37084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(5)</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r>
                        <a:rPr lang="en-US" sz="2000" kern="1200" baseline="30000">
                          <a:solidFill>
                            <a:srgbClr val="000000"/>
                          </a:solidFill>
                          <a:effectLst/>
                          <a:latin typeface="Cambria Math" panose="02040503050406030204" pitchFamily="18" charset="0"/>
                          <a:ea typeface="黑体" panose="02010609060101010101" pitchFamily="49" charset="-122"/>
                          <a:cs typeface="Arial" panose="020B0604020202020204" pitchFamily="34"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三角锥</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extLst>
                  <a:ext uri="{0D108BD9-81ED-4DB2-BD59-A6C34878D82A}">
                    <a16:rowId xmlns:a16="http://schemas.microsoft.com/office/drawing/2014/main" val="3338047917"/>
                  </a:ext>
                </a:extLst>
              </a:tr>
              <a:tr h="37084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(6)</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r>
                        <a:rPr lang="en-US" sz="2000" kern="1200" baseline="30000">
                          <a:solidFill>
                            <a:srgbClr val="000000"/>
                          </a:solidFill>
                          <a:effectLst/>
                          <a:latin typeface="Cambria Math" panose="02040503050406030204" pitchFamily="18" charset="0"/>
                          <a:ea typeface="黑体" panose="02010609060101010101" pitchFamily="49" charset="-122"/>
                          <a:cs typeface="Arial" panose="020B0604020202020204" pitchFamily="34" charset="0"/>
                        </a:rPr>
                        <a:t>2</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平面三角形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extLst>
                  <a:ext uri="{0D108BD9-81ED-4DB2-BD59-A6C34878D82A}">
                    <a16:rowId xmlns:a16="http://schemas.microsoft.com/office/drawing/2014/main" val="3982480769"/>
                  </a:ext>
                </a:extLst>
              </a:tr>
              <a:tr h="18542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(7)</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en-US"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r>
                        <a:rPr lang="en-US" sz="2000" kern="1200" baseline="30000">
                          <a:solidFill>
                            <a:srgbClr val="000000"/>
                          </a:solidFill>
                          <a:effectLst/>
                          <a:latin typeface="Cambria Math" panose="02040503050406030204" pitchFamily="18" charset="0"/>
                          <a:ea typeface="黑体" panose="02010609060101010101" pitchFamily="49" charset="-122"/>
                          <a:cs typeface="Arial" panose="020B0604020202020204" pitchFamily="34" charset="0"/>
                        </a:rPr>
                        <a:t>3</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tc>
                  <a:txBody>
                    <a:bodyPr/>
                    <a:lstStyle/>
                    <a:p>
                      <a:pPr algn="ctr">
                        <a:spcAft>
                          <a:spcPts val="0"/>
                        </a:spcAft>
                      </a:pPr>
                      <a:r>
                        <a:rPr lang="zh-CN" sz="2000" kern="1200">
                          <a:solidFill>
                            <a:srgbClr val="000000"/>
                          </a:solidFill>
                          <a:effectLst/>
                          <a:latin typeface="Cambria Math" panose="02040503050406030204" pitchFamily="18" charset="0"/>
                          <a:ea typeface="黑体" panose="02010609060101010101" pitchFamily="49" charset="-122"/>
                          <a:cs typeface="Arial" panose="020B0604020202020204" pitchFamily="34" charset="0"/>
                        </a:rPr>
                        <a:t>弯曲形</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a:noFill/>
                    </a:lnB>
                  </a:tcPr>
                </a:tc>
                <a:extLst>
                  <a:ext uri="{0D108BD9-81ED-4DB2-BD59-A6C34878D82A}">
                    <a16:rowId xmlns:a16="http://schemas.microsoft.com/office/drawing/2014/main" val="2559642013"/>
                  </a:ext>
                </a:extLst>
              </a:tr>
              <a:tr h="185420">
                <a:tc>
                  <a:txBody>
                    <a:bodyPr/>
                    <a:lstStyle/>
                    <a:p>
                      <a:pPr algn="ctr">
                        <a:spcAft>
                          <a:spcPts val="0"/>
                        </a:spcAft>
                      </a:pPr>
                      <a:r>
                        <a:rPr lang="en-US" sz="2000" kern="1200">
                          <a:solidFill>
                            <a:srgbClr val="000000"/>
                          </a:solidFill>
                          <a:effectLst/>
                          <a:latin typeface="Cambria Math" panose="02040503050406030204" pitchFamily="18" charset="0"/>
                          <a:ea typeface="Cambria Math" panose="02040503050406030204" pitchFamily="18" charset="0"/>
                          <a:cs typeface="Calibri" panose="020F0502020204030204" pitchFamily="34" charset="0"/>
                        </a:rPr>
                        <a:t>(8)</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en-US" sz="2000" kern="1200" dirty="0">
                          <a:solidFill>
                            <a:srgbClr val="000000"/>
                          </a:solidFill>
                          <a:effectLst/>
                          <a:latin typeface="Cambria Math" panose="02040503050406030204" pitchFamily="18" charset="0"/>
                          <a:ea typeface="黑体" panose="02010609060101010101" pitchFamily="49" charset="-122"/>
                          <a:cs typeface="Arial" panose="020B0604020202020204" pitchFamily="34" charset="0"/>
                        </a:rPr>
                        <a:t>sp</a:t>
                      </a:r>
                      <a:r>
                        <a:rPr lang="en-US" sz="2000" kern="1200" baseline="30000" dirty="0">
                          <a:solidFill>
                            <a:srgbClr val="000000"/>
                          </a:solidFill>
                          <a:effectLst/>
                          <a:latin typeface="Cambria Math" panose="02040503050406030204" pitchFamily="18" charset="0"/>
                          <a:ea typeface="黑体" panose="02010609060101010101" pitchFamily="49" charset="-122"/>
                          <a:cs typeface="Arial" panose="020B0604020202020204" pitchFamily="34" charset="0"/>
                        </a:rPr>
                        <a:t>3</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2000" kern="1200" dirty="0">
                          <a:solidFill>
                            <a:srgbClr val="000000"/>
                          </a:solidFill>
                          <a:effectLst/>
                          <a:latin typeface="Cambria Math" panose="02040503050406030204" pitchFamily="18" charset="0"/>
                          <a:ea typeface="黑体" panose="02010609060101010101" pitchFamily="49" charset="-122"/>
                          <a:cs typeface="Arial" panose="020B0604020202020204" pitchFamily="34" charset="0"/>
                        </a:rPr>
                        <a:t>正四面体</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0920142"/>
                  </a:ext>
                </a:extLst>
              </a:tr>
            </a:tbl>
          </a:graphicData>
        </a:graphic>
      </p:graphicFrame>
    </p:spTree>
    <p:extLst>
      <p:ext uri="{BB962C8B-B14F-4D97-AF65-F5344CB8AC3E}">
        <p14:creationId xmlns:p14="http://schemas.microsoft.com/office/powerpoint/2010/main" val="2175200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421535" y="282101"/>
            <a:ext cx="11437267" cy="759310"/>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10.6 </a:t>
            </a:r>
            <a:r>
              <a:rPr lang="zh-CN" altLang="en-US" sz="3200" dirty="0">
                <a:latin typeface="Calibri" panose="020F0502020204030204" pitchFamily="34" charset="0"/>
                <a:ea typeface="华文楷体" panose="02010600040101010101" pitchFamily="2" charset="-122"/>
                <a:cs typeface="Calibri" panose="020F0502020204030204" pitchFamily="34" charset="0"/>
              </a:rPr>
              <a:t>用价电子对互斥理论预测下列分子或离子的几何构型。</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EE521B56-B6AD-45B2-A3CD-DAB8FD0B4A25}"/>
                  </a:ext>
                </a:extLst>
              </p:cNvPr>
              <p:cNvSpPr txBox="1"/>
              <p:nvPr/>
            </p:nvSpPr>
            <p:spPr>
              <a:xfrm>
                <a:off x="734549" y="1243811"/>
                <a:ext cx="11222698" cy="1407565"/>
              </a:xfrm>
              <a:prstGeom prst="rect">
                <a:avLst/>
              </a:prstGeom>
              <a:noFill/>
            </p:spPr>
            <p:txBody>
              <a:bodyPr wrap="square" rtlCol="0">
                <a:spAutoFit/>
              </a:bodyPr>
              <a:lstStyle/>
              <a:p>
                <a:pPr marL="514350" indent="-514350">
                  <a:buAutoNum type="arabicParenBoth"/>
                </a:pPr>
                <a:r>
                  <a:rPr lang="en-US" altLang="zh-CN" sz="2800" dirty="0">
                    <a:latin typeface="Cambria Math" panose="02040503050406030204" pitchFamily="18" charset="0"/>
                    <a:ea typeface="Cambria Math" panose="02040503050406030204" pitchFamily="18" charset="0"/>
                    <a:cs typeface="Calibri" panose="020F0502020204030204" pitchFamily="34" charset="0"/>
                  </a:rPr>
                  <a:t>BeCl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SnCl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(3) </a:t>
                </a:r>
                <a14:m>
                  <m:oMath xmlns:m="http://schemas.openxmlformats.org/officeDocument/2006/math">
                    <m:sSubSup>
                      <m:sSubSupPr>
                        <m:ctrlPr>
                          <a:rPr lang="en-US" altLang="zh-CN" sz="2800" i="1"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N</m:t>
                        </m:r>
                        <m:r>
                          <m:rPr>
                            <m:sty m:val="p"/>
                          </m:rPr>
                          <a:rPr lang="en-US" altLang="zh-CN" sz="2800" dirty="0">
                            <a:solidFill>
                              <a:srgbClr val="FF0000"/>
                            </a:solidFill>
                            <a:latin typeface="Cambria Math" panose="02040503050406030204" pitchFamily="18" charset="0"/>
                            <a:ea typeface="Cambria Math" panose="02040503050406030204" pitchFamily="18" charset="0"/>
                            <a:cs typeface="Calibri" panose="020F0502020204030204" pitchFamily="34" charset="0"/>
                          </a:rPr>
                          <m:t>O</m:t>
                        </m:r>
                      </m:e>
                      <m:sub>
                        <m:r>
                          <a:rPr lang="en-US" altLang="zh-CN" sz="2800" i="1" dirty="0">
                            <a:solidFill>
                              <a:srgbClr val="FF0000"/>
                            </a:solidFill>
                            <a:latin typeface="Cambria Math" panose="02040503050406030204" pitchFamily="18" charset="0"/>
                            <a:ea typeface="Cambria Math" panose="02040503050406030204" pitchFamily="18" charset="0"/>
                            <a:cs typeface="Calibri" panose="020F0502020204030204" pitchFamily="34" charset="0"/>
                          </a:rPr>
                          <m:t>2</m:t>
                        </m:r>
                      </m:sub>
                      <m:sup>
                        <m:r>
                          <a:rPr lang="en-US" altLang="zh-CN" sz="2800" i="1" dirty="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(4) </a:t>
                </a:r>
                <a14:m>
                  <m:oMath xmlns:m="http://schemas.openxmlformats.org/officeDocument/2006/math">
                    <m:sSubSup>
                      <m:sSubSupPr>
                        <m:ctrlPr>
                          <a:rPr lang="en-US" altLang="zh-CN" sz="2800" i="1" dirty="0">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latin typeface="Cambria Math" panose="02040503050406030204" pitchFamily="18" charset="0"/>
                            <a:ea typeface="Cambria Math" panose="02040503050406030204" pitchFamily="18" charset="0"/>
                            <a:cs typeface="Calibri" panose="020F0502020204030204" pitchFamily="34" charset="0"/>
                          </a:rPr>
                          <m:t>S</m:t>
                        </m:r>
                        <m:r>
                          <m:rPr>
                            <m:sty m:val="p"/>
                          </m:rPr>
                          <a:rPr lang="en-US" altLang="zh-CN" sz="2800" dirty="0">
                            <a:latin typeface="Cambria Math" panose="02040503050406030204" pitchFamily="18" charset="0"/>
                            <a:ea typeface="Cambria Math" panose="02040503050406030204" pitchFamily="18" charset="0"/>
                            <a:cs typeface="Calibri" panose="020F0502020204030204" pitchFamily="34" charset="0"/>
                          </a:rPr>
                          <m:t>O</m:t>
                        </m:r>
                      </m:e>
                      <m:sub>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3</m:t>
                        </m:r>
                      </m:sub>
                      <m:sup>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2</m:t>
                        </m:r>
                        <m:r>
                          <a:rPr lang="en-US" altLang="zh-CN" sz="2800" i="1" dirty="0">
                            <a:latin typeface="Cambria Math" panose="02040503050406030204" pitchFamily="18" charset="0"/>
                            <a:ea typeface="Cambria Math" panose="02040503050406030204" pitchFamily="18" charset="0"/>
                            <a:cs typeface="Calibri" panose="020F0502020204030204" pitchFamily="34" charset="0"/>
                          </a:rPr>
                          <m:t>−</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(5) PCl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5</a:t>
                </a:r>
                <a:r>
                  <a:rPr lang="en-US" altLang="zh-CN" sz="2800" dirty="0">
                    <a:latin typeface="Cambria Math" panose="02040503050406030204" pitchFamily="18" charset="0"/>
                    <a:ea typeface="Cambria Math" panose="02040503050406030204" pitchFamily="18" charset="0"/>
                    <a:cs typeface="Calibri" panose="020F0502020204030204" pitchFamily="34" charset="0"/>
                  </a:rPr>
                  <a:t>;</a:t>
                </a:r>
              </a:p>
              <a:p>
                <a:r>
                  <a:rPr lang="en-US" altLang="zh-CN" sz="2800" dirty="0">
                    <a:latin typeface="Cambria Math" panose="02040503050406030204" pitchFamily="18" charset="0"/>
                    <a:ea typeface="Cambria Math" panose="02040503050406030204" pitchFamily="18" charset="0"/>
                    <a:cs typeface="Calibri" panose="020F0502020204030204" pitchFamily="34" charset="0"/>
                  </a:rPr>
                  <a:t>(6)</a:t>
                </a:r>
                <a14:m>
                  <m:oMath xmlns:m="http://schemas.openxmlformats.org/officeDocument/2006/math">
                    <m:sSubSup>
                      <m:sSubSupPr>
                        <m:ctrlPr>
                          <a:rPr lang="en-US" altLang="zh-CN" sz="2800" i="1" dirty="0">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dirty="0">
                            <a:latin typeface="Cambria Math" panose="02040503050406030204" pitchFamily="18" charset="0"/>
                            <a:ea typeface="Cambria Math" panose="02040503050406030204" pitchFamily="18" charset="0"/>
                            <a:cs typeface="Calibri" panose="020F0502020204030204" pitchFamily="34" charset="0"/>
                          </a:rPr>
                          <m:t>SO</m:t>
                        </m:r>
                      </m:e>
                      <m:sub>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4</m:t>
                        </m:r>
                      </m:sub>
                      <m:sup>
                        <m:r>
                          <a:rPr lang="en-US" altLang="zh-CN" sz="2800" i="1" dirty="0">
                            <a:latin typeface="Cambria Math" panose="02040503050406030204" pitchFamily="18" charset="0"/>
                            <a:ea typeface="Cambria Math" panose="02040503050406030204" pitchFamily="18" charset="0"/>
                            <a:cs typeface="Calibri" panose="020F0502020204030204" pitchFamily="34" charset="0"/>
                          </a:rPr>
                          <m:t>2−</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(7) </a:t>
                </a:r>
                <a14:m>
                  <m:oMath xmlns:m="http://schemas.openxmlformats.org/officeDocument/2006/math">
                    <m:sSubSup>
                      <m:sSubSupPr>
                        <m:ctrlPr>
                          <a:rPr lang="en-US" altLang="zh-CN" sz="2800" i="1"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I</m:t>
                        </m:r>
                      </m:e>
                      <m:sub>
                        <m:r>
                          <a:rPr lang="en-US" altLang="zh-CN" sz="2800" i="1" dirty="0">
                            <a:solidFill>
                              <a:srgbClr val="FF0000"/>
                            </a:solidFill>
                            <a:latin typeface="Cambria Math" panose="02040503050406030204" pitchFamily="18" charset="0"/>
                            <a:ea typeface="Cambria Math" panose="02040503050406030204" pitchFamily="18" charset="0"/>
                            <a:cs typeface="Calibri" panose="020F0502020204030204" pitchFamily="34" charset="0"/>
                          </a:rPr>
                          <m:t>3</m:t>
                        </m:r>
                      </m:sub>
                      <m:sup>
                        <m:r>
                          <a:rPr lang="en-US" altLang="zh-CN" sz="2800" i="1" dirty="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(8)</a:t>
                </a:r>
                <a:r>
                  <a:rPr lang="en-US" altLang="zh-CN" sz="2800" dirty="0">
                    <a:ea typeface="Cambria Math" panose="02040503050406030204" pitchFamily="18" charset="0"/>
                    <a:cs typeface="Calibri" panose="020F0502020204030204" pitchFamily="34" charset="0"/>
                  </a:rPr>
                  <a:t> </a:t>
                </a:r>
                <a14:m>
                  <m:oMath xmlns:m="http://schemas.openxmlformats.org/officeDocument/2006/math">
                    <m:sSubSup>
                      <m:sSubSupPr>
                        <m:ctrlPr>
                          <a:rPr lang="en-US" altLang="zh-CN" sz="2800" i="1" dirty="0">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dirty="0">
                            <a:latin typeface="Cambria Math" panose="02040503050406030204" pitchFamily="18" charset="0"/>
                            <a:ea typeface="Cambria Math" panose="02040503050406030204" pitchFamily="18" charset="0"/>
                            <a:cs typeface="Calibri" panose="020F0502020204030204" pitchFamily="34" charset="0"/>
                          </a:rPr>
                          <m:t>S</m:t>
                        </m:r>
                        <m:r>
                          <m:rPr>
                            <m:sty m:val="p"/>
                          </m:rPr>
                          <a:rPr lang="en-US" altLang="zh-CN" sz="2800" b="0" i="0" dirty="0" smtClean="0">
                            <a:latin typeface="Cambria Math" panose="02040503050406030204" pitchFamily="18" charset="0"/>
                            <a:ea typeface="Cambria Math" panose="02040503050406030204" pitchFamily="18" charset="0"/>
                            <a:cs typeface="Calibri" panose="020F0502020204030204" pitchFamily="34" charset="0"/>
                          </a:rPr>
                          <m:t>bF</m:t>
                        </m:r>
                      </m:e>
                      <m:sub>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5</m:t>
                        </m:r>
                      </m:sub>
                      <m:sup>
                        <m:r>
                          <a:rPr lang="en-US" altLang="zh-CN" sz="2800" i="1" dirty="0">
                            <a:latin typeface="Cambria Math" panose="02040503050406030204" pitchFamily="18" charset="0"/>
                            <a:ea typeface="Cambria Math" panose="02040503050406030204" pitchFamily="18" charset="0"/>
                            <a:cs typeface="Calibri" panose="020F0502020204030204" pitchFamily="34" charset="0"/>
                          </a:rPr>
                          <m:t>2−</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(9) </a:t>
                </a:r>
                <a14:m>
                  <m:oMath xmlns:m="http://schemas.openxmlformats.org/officeDocument/2006/math">
                    <m:sSubSup>
                      <m:sSubSupPr>
                        <m:ctrlPr>
                          <a:rPr lang="en-US" altLang="zh-CN" sz="2800" i="1"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AlF</m:t>
                        </m:r>
                      </m:e>
                      <m:sub>
                        <m:r>
                          <a:rPr lang="en-US" altLang="zh-CN" sz="2800" b="0" i="1"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6</m:t>
                        </m:r>
                      </m:sub>
                      <m:sup>
                        <m:r>
                          <a:rPr lang="en-US" altLang="zh-CN" sz="2800" b="0" i="1" dirty="0" smtClean="0">
                            <a:solidFill>
                              <a:srgbClr val="FF0000"/>
                            </a:solidFill>
                            <a:latin typeface="Cambria Math" panose="02040503050406030204" pitchFamily="18" charset="0"/>
                            <a:ea typeface="Cambria Math" panose="02040503050406030204" pitchFamily="18" charset="0"/>
                            <a:cs typeface="Calibri" panose="020F0502020204030204" pitchFamily="34" charset="0"/>
                          </a:rPr>
                          <m:t>3</m:t>
                        </m:r>
                        <m:r>
                          <a:rPr lang="en-US" altLang="zh-CN" sz="2800" i="1" dirty="0">
                            <a:solidFill>
                              <a:srgbClr val="FF0000"/>
                            </a:solidFill>
                            <a:latin typeface="Cambria Math" panose="02040503050406030204" pitchFamily="18" charset="0"/>
                            <a:ea typeface="Cambria Math" panose="02040503050406030204" pitchFamily="18" charset="0"/>
                            <a:cs typeface="Calibri" panose="020F0502020204030204" pitchFamily="34" charset="0"/>
                          </a:rPr>
                          <m:t>−</m:t>
                        </m:r>
                      </m:sup>
                    </m:sSubSup>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(10) </a:t>
                </a:r>
                <a:r>
                  <a:rPr lang="en-US" altLang="zh-CN" sz="28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SOCl</a:t>
                </a:r>
                <a:r>
                  <a:rPr lang="en-US" altLang="zh-CN" sz="2800" baseline="-25000" dirty="0">
                    <a:solidFill>
                      <a:srgbClr val="FF0000"/>
                    </a:solidFill>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a:t>
                </a:r>
              </a:p>
              <a:p>
                <a:r>
                  <a:rPr lang="en-US" altLang="zh-CN" sz="2800" dirty="0">
                    <a:latin typeface="Cambria Math" panose="02040503050406030204" pitchFamily="18" charset="0"/>
                    <a:ea typeface="Cambria Math" panose="02040503050406030204" pitchFamily="18" charset="0"/>
                    <a:cs typeface="Calibri" panose="020F0502020204030204" pitchFamily="34" charset="0"/>
                  </a:rPr>
                  <a:t>(11) SF</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6</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(12)</a:t>
                </a:r>
                <a:r>
                  <a:rPr lang="en-US" altLang="zh-CN" sz="2800" dirty="0">
                    <a:ea typeface="Cambria Math" panose="02040503050406030204" pitchFamily="18" charset="0"/>
                    <a:cs typeface="Calibri" panose="020F0502020204030204" pitchFamily="34" charset="0"/>
                  </a:rPr>
                  <a:t> </a:t>
                </a:r>
                <a14:m>
                  <m:oMath xmlns:m="http://schemas.openxmlformats.org/officeDocument/2006/math">
                    <m:sSubSup>
                      <m:sSubSupPr>
                        <m:ctrlPr>
                          <a:rPr lang="en-US" altLang="zh-CN" sz="2800" i="1" dirty="0">
                            <a:latin typeface="Cambria Math" panose="02040503050406030204" pitchFamily="18" charset="0"/>
                            <a:ea typeface="Cambria Math" panose="02040503050406030204" pitchFamily="18" charset="0"/>
                            <a:cs typeface="Calibri" panose="020F0502020204030204" pitchFamily="34" charset="0"/>
                          </a:rPr>
                        </m:ctrlPr>
                      </m:sSubSupPr>
                      <m:e>
                        <m:r>
                          <m:rPr>
                            <m:sty m:val="p"/>
                          </m:rPr>
                          <a:rPr lang="en-US" altLang="zh-CN" sz="2800" b="0" i="0" dirty="0" smtClean="0">
                            <a:latin typeface="Cambria Math" panose="02040503050406030204" pitchFamily="18" charset="0"/>
                            <a:ea typeface="Cambria Math" panose="02040503050406030204" pitchFamily="18" charset="0"/>
                            <a:cs typeface="Calibri" panose="020F0502020204030204" pitchFamily="34" charset="0"/>
                          </a:rPr>
                          <m:t>Cl</m:t>
                        </m:r>
                        <m:r>
                          <m:rPr>
                            <m:sty m:val="p"/>
                          </m:rPr>
                          <a:rPr lang="en-US" altLang="zh-CN" sz="2800" dirty="0">
                            <a:latin typeface="Cambria Math" panose="02040503050406030204" pitchFamily="18" charset="0"/>
                            <a:ea typeface="Cambria Math" panose="02040503050406030204" pitchFamily="18" charset="0"/>
                            <a:cs typeface="Calibri" panose="020F0502020204030204" pitchFamily="34" charset="0"/>
                          </a:rPr>
                          <m:t>O</m:t>
                        </m:r>
                      </m:e>
                      <m:sub>
                        <m:r>
                          <a:rPr lang="en-US" altLang="zh-CN" sz="2800" b="0" i="1" dirty="0" smtClean="0">
                            <a:latin typeface="Cambria Math" panose="02040503050406030204" pitchFamily="18" charset="0"/>
                            <a:ea typeface="Cambria Math" panose="02040503050406030204" pitchFamily="18" charset="0"/>
                            <a:cs typeface="Calibri" panose="020F0502020204030204" pitchFamily="34" charset="0"/>
                          </a:rPr>
                          <m:t>3</m:t>
                        </m:r>
                      </m:sub>
                      <m:sup>
                        <m:r>
                          <a:rPr lang="en-US" altLang="zh-CN" sz="2800" i="1" dirty="0">
                            <a:latin typeface="Cambria Math" panose="02040503050406030204" pitchFamily="18" charset="0"/>
                            <a:ea typeface="Cambria Math" panose="02040503050406030204" pitchFamily="18" charset="0"/>
                            <a:cs typeface="Calibri" panose="020F0502020204030204" pitchFamily="34" charset="0"/>
                          </a:rPr>
                          <m:t>−</m:t>
                        </m:r>
                      </m:sup>
                    </m:sSubSup>
                    <m:r>
                      <a:rPr lang="en-US" altLang="zh-CN" sz="2800" i="1" dirty="0">
                        <a:latin typeface="Cambria Math" panose="02040503050406030204" pitchFamily="18" charset="0"/>
                        <a:ea typeface="Cambria Math" panose="02040503050406030204" pitchFamily="18" charset="0"/>
                        <a:cs typeface="Calibri" panose="020F0502020204030204" pitchFamily="34" charset="0"/>
                      </a:rPr>
                      <m:t> </m:t>
                    </m:r>
                  </m:oMath>
                </a14:m>
                <a:r>
                  <a:rPr lang="zh-CN" altLang="en-US" sz="2800" dirty="0">
                    <a:latin typeface="Cambria Math" panose="02040503050406030204" pitchFamily="18" charset="0"/>
                    <a:ea typeface="Cambria Math" panose="02040503050406030204" pitchFamily="18" charset="0"/>
                    <a:cs typeface="Calibri" panose="020F0502020204030204" pitchFamily="34" charset="0"/>
                  </a:rPr>
                  <a:t>。</a:t>
                </a:r>
                <a:endParaRPr lang="zh-CN" altLang="en-US" sz="2800" dirty="0">
                  <a:latin typeface="Cambria Math" panose="02040503050406030204" pitchFamily="18" charset="0"/>
                  <a:cs typeface="Calibri" panose="020F0502020204030204" pitchFamily="34" charset="0"/>
                </a:endParaRPr>
              </a:p>
            </p:txBody>
          </p:sp>
        </mc:Choice>
        <mc:Fallback xmlns="">
          <p:sp>
            <p:nvSpPr>
              <p:cNvPr id="5" name="文本框 4">
                <a:extLst>
                  <a:ext uri="{FF2B5EF4-FFF2-40B4-BE49-F238E27FC236}">
                    <a16:creationId xmlns:a16="http://schemas.microsoft.com/office/drawing/2014/main" id="{EE521B56-B6AD-45B2-A3CD-DAB8FD0B4A25}"/>
                  </a:ext>
                </a:extLst>
              </p:cNvPr>
              <p:cNvSpPr txBox="1">
                <a:spLocks noRot="1" noChangeAspect="1" noMove="1" noResize="1" noEditPoints="1" noAdjustHandles="1" noChangeArrowheads="1" noChangeShapeType="1" noTextEdit="1"/>
              </p:cNvSpPr>
              <p:nvPr/>
            </p:nvSpPr>
            <p:spPr>
              <a:xfrm>
                <a:off x="734549" y="1243811"/>
                <a:ext cx="11222698" cy="1407565"/>
              </a:xfrm>
              <a:prstGeom prst="rect">
                <a:avLst/>
              </a:prstGeom>
              <a:blipFill>
                <a:blip r:embed="rId2"/>
                <a:stretch>
                  <a:fillRect l="-1086" t="-3896" b="-10390"/>
                </a:stretch>
              </a:blipFill>
            </p:spPr>
            <p:txBody>
              <a:bodyPr/>
              <a:lstStyle/>
              <a:p>
                <a:r>
                  <a:rPr lang="zh-CN" altLang="en-US">
                    <a:noFill/>
                  </a:rPr>
                  <a:t> </a:t>
                </a:r>
              </a:p>
            </p:txBody>
          </p:sp>
        </mc:Fallback>
      </mc:AlternateContent>
      <p:graphicFrame>
        <p:nvGraphicFramePr>
          <p:cNvPr id="7" name="表格 6">
            <a:extLst>
              <a:ext uri="{FF2B5EF4-FFF2-40B4-BE49-F238E27FC236}">
                <a16:creationId xmlns:a16="http://schemas.microsoft.com/office/drawing/2014/main" id="{851F5C63-0FB1-4DF5-AFBE-ADFE02B45412}"/>
              </a:ext>
            </a:extLst>
          </p:cNvPr>
          <p:cNvGraphicFramePr>
            <a:graphicFrameLocks noGrp="1"/>
          </p:cNvGraphicFramePr>
          <p:nvPr>
            <p:extLst>
              <p:ext uri="{D42A27DB-BD31-4B8C-83A1-F6EECF244321}">
                <p14:modId xmlns:p14="http://schemas.microsoft.com/office/powerpoint/2010/main" val="2073857505"/>
              </p:ext>
            </p:extLst>
          </p:nvPr>
        </p:nvGraphicFramePr>
        <p:xfrm>
          <a:off x="1925352" y="3023389"/>
          <a:ext cx="7792278" cy="2590800"/>
        </p:xfrm>
        <a:graphic>
          <a:graphicData uri="http://schemas.openxmlformats.org/drawingml/2006/table">
            <a:tbl>
              <a:tblPr firstRow="1" firstCol="1" bandRow="1"/>
              <a:tblGrid>
                <a:gridCol w="908837">
                  <a:extLst>
                    <a:ext uri="{9D8B030D-6E8A-4147-A177-3AD203B41FA5}">
                      <a16:colId xmlns:a16="http://schemas.microsoft.com/office/drawing/2014/main" val="1016202296"/>
                    </a:ext>
                  </a:extLst>
                </a:gridCol>
                <a:gridCol w="1067260">
                  <a:extLst>
                    <a:ext uri="{9D8B030D-6E8A-4147-A177-3AD203B41FA5}">
                      <a16:colId xmlns:a16="http://schemas.microsoft.com/office/drawing/2014/main" val="258820669"/>
                    </a:ext>
                  </a:extLst>
                </a:gridCol>
                <a:gridCol w="1562034">
                  <a:extLst>
                    <a:ext uri="{9D8B030D-6E8A-4147-A177-3AD203B41FA5}">
                      <a16:colId xmlns:a16="http://schemas.microsoft.com/office/drawing/2014/main" val="2193122275"/>
                    </a:ext>
                  </a:extLst>
                </a:gridCol>
                <a:gridCol w="1045227">
                  <a:extLst>
                    <a:ext uri="{9D8B030D-6E8A-4147-A177-3AD203B41FA5}">
                      <a16:colId xmlns:a16="http://schemas.microsoft.com/office/drawing/2014/main" val="1058093155"/>
                    </a:ext>
                  </a:extLst>
                </a:gridCol>
                <a:gridCol w="1402837">
                  <a:extLst>
                    <a:ext uri="{9D8B030D-6E8A-4147-A177-3AD203B41FA5}">
                      <a16:colId xmlns:a16="http://schemas.microsoft.com/office/drawing/2014/main" val="1900728308"/>
                    </a:ext>
                  </a:extLst>
                </a:gridCol>
                <a:gridCol w="1806083">
                  <a:extLst>
                    <a:ext uri="{9D8B030D-6E8A-4147-A177-3AD203B41FA5}">
                      <a16:colId xmlns:a16="http://schemas.microsoft.com/office/drawing/2014/main" val="2302011601"/>
                    </a:ext>
                  </a:extLst>
                </a:gridCol>
              </a:tblGrid>
              <a:tr h="0">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编号</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价电子对</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空间分布</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分（离）子</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几何构型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编号</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价电子对</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空间分布</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分（离）子</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几何构型</a:t>
                      </a:r>
                      <a:endParaRPr lang="zh-CN" sz="1600" kern="100" dirty="0">
                        <a:effectLst/>
                        <a:latin typeface="等线" panose="02010600030101010101" pitchFamily="2" charset="-122"/>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3062632"/>
                  </a:ext>
                </a:extLst>
              </a:tr>
              <a:tr h="0">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1</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直线形</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直线形</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2</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平面三角</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弯曲形</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3600374801"/>
                  </a:ext>
                </a:extLst>
              </a:tr>
              <a:tr h="0">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3</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平面三角</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弯曲形</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4</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正四面体</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三角锥</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val="2867754435"/>
                  </a:ext>
                </a:extLst>
              </a:tr>
              <a:tr h="0">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a:effectLst/>
                          <a:latin typeface="Cambria Math" panose="02040503050406030204" pitchFamily="18" charset="0"/>
                          <a:ea typeface="Cambria Math" panose="02040503050406030204" pitchFamily="18" charset="0"/>
                          <a:cs typeface="Times New Roman" panose="02020603050405020304" pitchFamily="18" charset="0"/>
                        </a:rPr>
                        <a:t>5</a:t>
                      </a: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三角双锥</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三角双锥</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6</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正四面体</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正四面体</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val="1443819732"/>
                  </a:ext>
                </a:extLst>
              </a:tr>
              <a:tr h="0">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a:effectLst/>
                          <a:latin typeface="Cambria Math" panose="02040503050406030204" pitchFamily="18" charset="0"/>
                          <a:ea typeface="Cambria Math" panose="02040503050406030204" pitchFamily="18" charset="0"/>
                          <a:cs typeface="Times New Roman" panose="02020603050405020304" pitchFamily="18" charset="0"/>
                        </a:rPr>
                        <a:t>7</a:t>
                      </a: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三角双锥</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直线形</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a:noFill/>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a:effectLst/>
                          <a:latin typeface="Cambria Math" panose="02040503050406030204" pitchFamily="18" charset="0"/>
                          <a:ea typeface="Cambria Math" panose="02040503050406030204" pitchFamily="18" charset="0"/>
                          <a:cs typeface="Times New Roman" panose="02020603050405020304" pitchFamily="18" charset="0"/>
                        </a:rPr>
                        <a:t>8</a:t>
                      </a: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正八面体</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四方锥</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val="828643096"/>
                  </a:ext>
                </a:extLst>
              </a:tr>
              <a:tr h="0">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a:effectLst/>
                          <a:latin typeface="Cambria Math" panose="02040503050406030204" pitchFamily="18" charset="0"/>
                          <a:ea typeface="Cambria Math" panose="02040503050406030204" pitchFamily="18" charset="0"/>
                          <a:cs typeface="Times New Roman" panose="02020603050405020304" pitchFamily="18" charset="0"/>
                        </a:rPr>
                        <a:t>9</a:t>
                      </a: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正八面体</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正八面体</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10</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正四面体</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三角锥</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a:noFill/>
                    </a:lnB>
                  </a:tcPr>
                </a:tc>
                <a:extLst>
                  <a:ext uri="{0D108BD9-81ED-4DB2-BD59-A6C34878D82A}">
                    <a16:rowId xmlns:a16="http://schemas.microsoft.com/office/drawing/2014/main" val="1435592643"/>
                  </a:ext>
                </a:extLst>
              </a:tr>
              <a:tr h="0">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a:effectLst/>
                          <a:latin typeface="Cambria Math" panose="02040503050406030204" pitchFamily="18" charset="0"/>
                          <a:ea typeface="Cambria Math" panose="02040503050406030204" pitchFamily="18" charset="0"/>
                          <a:cs typeface="Times New Roman" panose="02020603050405020304" pitchFamily="18" charset="0"/>
                        </a:rPr>
                        <a:t>11</a:t>
                      </a:r>
                      <a:r>
                        <a:rPr lang="zh-CN" sz="1600" kern="10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正八面体</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a:effectLst/>
                          <a:latin typeface="Cambria Math" panose="02040503050406030204" pitchFamily="18" charset="0"/>
                          <a:ea typeface="黑体" panose="02010609060101010101" pitchFamily="49" charset="-122"/>
                          <a:cs typeface="Times New Roman" panose="02020603050405020304" pitchFamily="18" charset="0"/>
                        </a:rPr>
                        <a:t>正八面体</a:t>
                      </a:r>
                      <a:endParaRPr lang="zh-CN" sz="1600" kern="10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w="19050" cap="flat" cmpd="sng" algn="ctr">
                      <a:solidFill>
                        <a:srgbClr val="000000"/>
                      </a:solidFill>
                      <a:prstDash val="dash"/>
                      <a:round/>
                      <a:headEnd type="none" w="med" len="med"/>
                      <a:tailEnd type="none" w="med" len="med"/>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r>
                        <a:rPr lang="en-US" sz="1600" kern="100" dirty="0">
                          <a:effectLst/>
                          <a:latin typeface="Cambria Math" panose="02040503050406030204" pitchFamily="18" charset="0"/>
                          <a:ea typeface="Cambria Math" panose="02040503050406030204" pitchFamily="18" charset="0"/>
                          <a:cs typeface="Times New Roman" panose="02020603050405020304" pitchFamily="18" charset="0"/>
                        </a:rPr>
                        <a:t>12</a:t>
                      </a: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w="19050" cap="flat" cmpd="sng" algn="ctr">
                      <a:solidFill>
                        <a:srgbClr val="000000"/>
                      </a:solidFill>
                      <a:prstDash val="dash"/>
                      <a:round/>
                      <a:headEnd type="none" w="med" len="med"/>
                      <a:tailEnd type="none" w="med" len="med"/>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正四面体</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600" kern="100" dirty="0">
                          <a:effectLst/>
                          <a:latin typeface="Cambria Math" panose="02040503050406030204" pitchFamily="18" charset="0"/>
                          <a:ea typeface="黑体" panose="02010609060101010101" pitchFamily="49" charset="-122"/>
                          <a:cs typeface="Times New Roman" panose="02020603050405020304" pitchFamily="18" charset="0"/>
                        </a:rPr>
                        <a:t>三角锥</a:t>
                      </a:r>
                      <a:endParaRPr lang="zh-CN" sz="1600" kern="100" dirty="0">
                        <a:effectLst/>
                        <a:latin typeface="Cambria Math" panose="02040503050406030204" pitchFamily="18" charset="0"/>
                        <a:ea typeface="等线" panose="02010600030101010101" pitchFamily="2" charset="-122"/>
                        <a:cs typeface="Times New Roman" panose="02020603050405020304" pitchFamily="18" charset="0"/>
                      </a:endParaRPr>
                    </a:p>
                  </a:txBody>
                  <a:tcPr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7769711"/>
                  </a:ext>
                </a:extLst>
              </a:tr>
            </a:tbl>
          </a:graphicData>
        </a:graphic>
      </p:graphicFrame>
    </p:spTree>
    <p:extLst>
      <p:ext uri="{BB962C8B-B14F-4D97-AF65-F5344CB8AC3E}">
        <p14:creationId xmlns:p14="http://schemas.microsoft.com/office/powerpoint/2010/main" val="22537770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13E6D89E-2C8F-41B6-A02C-31C93629BE91}"/>
                  </a:ext>
                </a:extLst>
              </p:cNvPr>
              <p:cNvSpPr txBox="1"/>
              <p:nvPr/>
            </p:nvSpPr>
            <p:spPr>
              <a:xfrm>
                <a:off x="383435" y="282101"/>
                <a:ext cx="11437267" cy="1700530"/>
              </a:xfrm>
              <a:prstGeom prst="rect">
                <a:avLst/>
              </a:prstGeom>
              <a:noFill/>
            </p:spPr>
            <p:txBody>
              <a:bodyPr wrap="square" rtlCol="0">
                <a:spAutoFit/>
              </a:bodyPr>
              <a:lstStyle/>
              <a:p>
                <a:pPr>
                  <a:lnSpc>
                    <a:spcPct val="150000"/>
                  </a:lnSpc>
                </a:pPr>
                <a:r>
                  <a:rPr lang="en-US" altLang="zh-CN" sz="2400" dirty="0">
                    <a:latin typeface="Calibri" panose="020F0502020204030204" pitchFamily="34" charset="0"/>
                    <a:ea typeface="华文楷体" panose="02010600040101010101" pitchFamily="2" charset="-122"/>
                    <a:cs typeface="Calibri" panose="020F0502020204030204" pitchFamily="34" charset="0"/>
                  </a:rPr>
                  <a:t>10.7 </a:t>
                </a:r>
                <a:r>
                  <a:rPr lang="zh-CN" altLang="en-US" sz="2400" dirty="0">
                    <a:latin typeface="Calibri" panose="020F0502020204030204" pitchFamily="34" charset="0"/>
                    <a:ea typeface="华文楷体" panose="02010600040101010101" pitchFamily="2" charset="-122"/>
                    <a:cs typeface="Calibri" panose="020F0502020204030204" pitchFamily="34" charset="0"/>
                  </a:rPr>
                  <a:t>对于</a:t>
                </a:r>
                <a14:m>
                  <m:oMath xmlns:m="http://schemas.openxmlformats.org/officeDocument/2006/math">
                    <m:sSubSup>
                      <m:sSubSupPr>
                        <m:ctrlPr>
                          <a:rPr lang="en-US" altLang="zh-CN" sz="2400" i="1" dirty="0" smtClean="0">
                            <a:latin typeface="Cambria Math" panose="02040503050406030204" pitchFamily="18" charset="0"/>
                            <a:ea typeface="华文楷体" panose="02010600040101010101" pitchFamily="2" charset="-122"/>
                            <a:cs typeface="Calibri" panose="020F0502020204030204" pitchFamily="34" charset="0"/>
                          </a:rPr>
                        </m:ctrlPr>
                      </m:sSubSupPr>
                      <m:e>
                        <m:r>
                          <m:rPr>
                            <m:sty m:val="p"/>
                          </m:rPr>
                          <a:rPr lang="en-US" altLang="zh-CN" sz="2400" b="0" i="0" dirty="0" smtClean="0">
                            <a:latin typeface="Cambria Math" panose="02040503050406030204" pitchFamily="18" charset="0"/>
                            <a:ea typeface="华文楷体" panose="02010600040101010101" pitchFamily="2" charset="-122"/>
                            <a:cs typeface="Calibri" panose="020F0502020204030204" pitchFamily="34" charset="0"/>
                          </a:rPr>
                          <m:t>C</m:t>
                        </m:r>
                      </m:e>
                      <m:sub>
                        <m:r>
                          <a:rPr lang="en-US" altLang="zh-CN" sz="2400" b="0" i="1" dirty="0" smtClean="0">
                            <a:latin typeface="Cambria Math" panose="02040503050406030204" pitchFamily="18" charset="0"/>
                            <a:ea typeface="华文楷体" panose="02010600040101010101" pitchFamily="2" charset="-122"/>
                            <a:cs typeface="Calibri" panose="020F0502020204030204" pitchFamily="34" charset="0"/>
                          </a:rPr>
                          <m:t>2</m:t>
                        </m:r>
                      </m:sub>
                      <m:sup>
                        <m:r>
                          <a:rPr lang="en-US" altLang="zh-CN" sz="2400" b="0" i="1" dirty="0" smtClean="0">
                            <a:latin typeface="Cambria Math" panose="02040503050406030204" pitchFamily="18" charset="0"/>
                            <a:ea typeface="华文楷体" panose="02010600040101010101" pitchFamily="2" charset="-122"/>
                            <a:cs typeface="Calibri" panose="020F0502020204030204" pitchFamily="34" charset="0"/>
                          </a:rPr>
                          <m:t>+</m:t>
                        </m:r>
                      </m:sup>
                    </m:sSubSup>
                  </m:oMath>
                </a14:m>
                <a:r>
                  <a:rPr lang="zh-CN" altLang="en-US" sz="2400" dirty="0">
                    <a:latin typeface="Calibri" panose="020F0502020204030204" pitchFamily="34" charset="0"/>
                    <a:ea typeface="华文楷体" panose="02010600040101010101" pitchFamily="2" charset="-122"/>
                    <a:cs typeface="Calibri" panose="020F0502020204030204" pitchFamily="34" charset="0"/>
                  </a:rPr>
                  <a:t>、</a:t>
                </a:r>
                <a14:m>
                  <m:oMath xmlns:m="http://schemas.openxmlformats.org/officeDocument/2006/math">
                    <m:sSubSup>
                      <m:sSubSupPr>
                        <m:ctrlPr>
                          <a:rPr lang="en-US" altLang="zh-CN" sz="2400" i="1" dirty="0">
                            <a:latin typeface="Cambria Math" panose="02040503050406030204" pitchFamily="18" charset="0"/>
                            <a:ea typeface="华文楷体" panose="02010600040101010101" pitchFamily="2" charset="-122"/>
                            <a:cs typeface="Calibri" panose="020F0502020204030204" pitchFamily="34" charset="0"/>
                          </a:rPr>
                        </m:ctrlPr>
                      </m:sSubSupPr>
                      <m:e>
                        <m:r>
                          <m:rPr>
                            <m:sty m:val="p"/>
                          </m:rPr>
                          <a:rPr lang="en-US" altLang="zh-CN" sz="2400" b="0" i="0" dirty="0" smtClean="0">
                            <a:latin typeface="Cambria Math" panose="02040503050406030204" pitchFamily="18" charset="0"/>
                            <a:ea typeface="华文楷体" panose="02010600040101010101" pitchFamily="2" charset="-122"/>
                            <a:cs typeface="Calibri" panose="020F0502020204030204" pitchFamily="34" charset="0"/>
                          </a:rPr>
                          <m:t>O</m:t>
                        </m:r>
                      </m:e>
                      <m:sub>
                        <m:r>
                          <a:rPr lang="en-US" altLang="zh-CN" sz="2400" i="1" dirty="0">
                            <a:latin typeface="Cambria Math" panose="02040503050406030204" pitchFamily="18" charset="0"/>
                            <a:ea typeface="华文楷体" panose="02010600040101010101" pitchFamily="2" charset="-122"/>
                            <a:cs typeface="Calibri" panose="020F0502020204030204" pitchFamily="34" charset="0"/>
                          </a:rPr>
                          <m:t>2</m:t>
                        </m:r>
                      </m:sub>
                      <m:sup>
                        <m:r>
                          <a:rPr lang="en-US" altLang="zh-CN" sz="2400" b="0" i="1" dirty="0" smtClean="0">
                            <a:latin typeface="Cambria Math" panose="02040503050406030204" pitchFamily="18" charset="0"/>
                            <a:ea typeface="华文楷体" panose="02010600040101010101" pitchFamily="2" charset="-122"/>
                            <a:cs typeface="Calibri" panose="020F0502020204030204" pitchFamily="34" charset="0"/>
                          </a:rPr>
                          <m:t>−</m:t>
                        </m:r>
                      </m:sup>
                    </m:sSubSup>
                  </m:oMath>
                </a14:m>
                <a:r>
                  <a:rPr lang="zh-CN" altLang="en-US" sz="2400" dirty="0">
                    <a:latin typeface="Calibri" panose="020F0502020204030204" pitchFamily="34" charset="0"/>
                    <a:ea typeface="华文楷体" panose="02010600040101010101" pitchFamily="2" charset="-122"/>
                    <a:cs typeface="Calibri" panose="020F0502020204030204" pitchFamily="34" charset="0"/>
                  </a:rPr>
                  <a:t>和</a:t>
                </a:r>
                <a14:m>
                  <m:oMath xmlns:m="http://schemas.openxmlformats.org/officeDocument/2006/math">
                    <m:sSubSup>
                      <m:sSubSupPr>
                        <m:ctrlPr>
                          <a:rPr lang="en-US" altLang="zh-CN" sz="2400" i="1" dirty="0">
                            <a:latin typeface="Cambria Math" panose="02040503050406030204" pitchFamily="18" charset="0"/>
                            <a:ea typeface="华文楷体" panose="02010600040101010101" pitchFamily="2" charset="-122"/>
                            <a:cs typeface="Calibri" panose="020F0502020204030204" pitchFamily="34" charset="0"/>
                          </a:rPr>
                        </m:ctrlPr>
                      </m:sSubSupPr>
                      <m:e>
                        <m:r>
                          <m:rPr>
                            <m:sty m:val="p"/>
                          </m:rPr>
                          <a:rPr lang="en-US" altLang="zh-CN" sz="2400" b="0" i="0" dirty="0" smtClean="0">
                            <a:latin typeface="Cambria Math" panose="02040503050406030204" pitchFamily="18" charset="0"/>
                            <a:ea typeface="华文楷体" panose="02010600040101010101" pitchFamily="2" charset="-122"/>
                            <a:cs typeface="Calibri" panose="020F0502020204030204" pitchFamily="34" charset="0"/>
                          </a:rPr>
                          <m:t>F</m:t>
                        </m:r>
                      </m:e>
                      <m:sub>
                        <m:r>
                          <a:rPr lang="en-US" altLang="zh-CN" sz="2400" i="1" dirty="0">
                            <a:latin typeface="Cambria Math" panose="02040503050406030204" pitchFamily="18" charset="0"/>
                            <a:ea typeface="华文楷体" panose="02010600040101010101" pitchFamily="2" charset="-122"/>
                            <a:cs typeface="Calibri" panose="020F0502020204030204" pitchFamily="34" charset="0"/>
                          </a:rPr>
                          <m:t>2</m:t>
                        </m:r>
                      </m:sub>
                      <m:sup>
                        <m:r>
                          <a:rPr lang="en-US" altLang="zh-CN" sz="2400" i="1" dirty="0">
                            <a:latin typeface="Cambria Math" panose="02040503050406030204" pitchFamily="18" charset="0"/>
                            <a:ea typeface="华文楷体" panose="02010600040101010101" pitchFamily="2" charset="-122"/>
                            <a:cs typeface="Calibri" panose="020F0502020204030204" pitchFamily="34" charset="0"/>
                          </a:rPr>
                          <m:t>+</m:t>
                        </m:r>
                      </m:sup>
                    </m:sSubSup>
                  </m:oMath>
                </a14:m>
                <a:r>
                  <a:rPr lang="zh-CN" altLang="en-US" sz="2400" dirty="0">
                    <a:latin typeface="Calibri" panose="020F0502020204030204" pitchFamily="34" charset="0"/>
                    <a:ea typeface="华文楷体" panose="02010600040101010101" pitchFamily="2" charset="-122"/>
                    <a:cs typeface="Calibri" panose="020F0502020204030204" pitchFamily="34" charset="0"/>
                  </a:rPr>
                  <a:t>：</a:t>
                </a:r>
                <a:endParaRPr lang="en-US" altLang="zh-CN" sz="2400" dirty="0">
                  <a:latin typeface="Calibri" panose="020F0502020204030204" pitchFamily="34" charset="0"/>
                  <a:ea typeface="华文楷体" panose="02010600040101010101" pitchFamily="2" charset="-122"/>
                  <a:cs typeface="Calibri" panose="020F0502020204030204" pitchFamily="34" charset="0"/>
                </a:endParaRPr>
              </a:p>
              <a:p>
                <a:pPr>
                  <a:lnSpc>
                    <a:spcPct val="150000"/>
                  </a:lnSpc>
                </a:pPr>
                <a:r>
                  <a:rPr lang="zh-CN" altLang="en-US" sz="2400" dirty="0">
                    <a:latin typeface="Calibri" panose="020F0502020204030204" pitchFamily="34" charset="0"/>
                    <a:ea typeface="华文楷体" panose="02010600040101010101" pitchFamily="2" charset="-122"/>
                    <a:cs typeface="Calibri" panose="020F0502020204030204" pitchFamily="34" charset="0"/>
                  </a:rPr>
                  <a:t>（</a:t>
                </a:r>
                <a:r>
                  <a:rPr lang="en-US" altLang="zh-CN" sz="2400" dirty="0">
                    <a:latin typeface="Calibri" panose="020F0502020204030204" pitchFamily="34" charset="0"/>
                    <a:ea typeface="华文楷体" panose="02010600040101010101" pitchFamily="2" charset="-122"/>
                    <a:cs typeface="Calibri" panose="020F0502020204030204" pitchFamily="34" charset="0"/>
                  </a:rPr>
                  <a:t>1</a:t>
                </a:r>
                <a:r>
                  <a:rPr lang="zh-CN" altLang="en-US" sz="2400" dirty="0">
                    <a:latin typeface="Calibri" panose="020F0502020204030204" pitchFamily="34" charset="0"/>
                    <a:ea typeface="华文楷体" panose="02010600040101010101" pitchFamily="2" charset="-122"/>
                    <a:cs typeface="Calibri" panose="020F0502020204030204" pitchFamily="34" charset="0"/>
                  </a:rPr>
                  <a:t>）画出它们的分子轨道图；（</a:t>
                </a:r>
                <a:r>
                  <a:rPr lang="en-US" altLang="zh-CN" sz="2400" dirty="0">
                    <a:latin typeface="Calibri" panose="020F0502020204030204" pitchFamily="34" charset="0"/>
                    <a:ea typeface="华文楷体" panose="02010600040101010101" pitchFamily="2" charset="-122"/>
                    <a:cs typeface="Calibri" panose="020F0502020204030204" pitchFamily="34" charset="0"/>
                  </a:rPr>
                  <a:t>2</a:t>
                </a:r>
                <a:r>
                  <a:rPr lang="zh-CN" altLang="en-US" sz="2400" dirty="0">
                    <a:latin typeface="Calibri" panose="020F0502020204030204" pitchFamily="34" charset="0"/>
                    <a:ea typeface="华文楷体" panose="02010600040101010101" pitchFamily="2" charset="-122"/>
                    <a:cs typeface="Calibri" panose="020F0502020204030204" pitchFamily="34" charset="0"/>
                  </a:rPr>
                  <a:t>）确定它们的键级，并判断其稳定性；</a:t>
                </a:r>
                <a:endParaRPr lang="en-US" altLang="zh-CN" sz="2400" dirty="0">
                  <a:latin typeface="Calibri" panose="020F0502020204030204" pitchFamily="34" charset="0"/>
                  <a:ea typeface="华文楷体" panose="02010600040101010101" pitchFamily="2" charset="-122"/>
                  <a:cs typeface="Calibri" panose="020F0502020204030204" pitchFamily="34" charset="0"/>
                </a:endParaRPr>
              </a:p>
              <a:p>
                <a:pPr>
                  <a:lnSpc>
                    <a:spcPct val="150000"/>
                  </a:lnSpc>
                </a:pPr>
                <a:r>
                  <a:rPr lang="zh-CN" altLang="en-US" sz="2400" dirty="0">
                    <a:latin typeface="Calibri" panose="020F0502020204030204" pitchFamily="34" charset="0"/>
                    <a:ea typeface="华文楷体" panose="02010600040101010101" pitchFamily="2" charset="-122"/>
                    <a:cs typeface="Calibri" panose="020F0502020204030204" pitchFamily="34" charset="0"/>
                  </a:rPr>
                  <a:t>（</a:t>
                </a:r>
                <a:r>
                  <a:rPr lang="en-US" altLang="zh-CN" sz="2400" dirty="0">
                    <a:latin typeface="Calibri" panose="020F0502020204030204" pitchFamily="34" charset="0"/>
                    <a:ea typeface="华文楷体" panose="02010600040101010101" pitchFamily="2" charset="-122"/>
                    <a:cs typeface="Calibri" panose="020F0502020204030204" pitchFamily="34" charset="0"/>
                  </a:rPr>
                  <a:t>3</a:t>
                </a:r>
                <a:r>
                  <a:rPr lang="zh-CN" altLang="en-US" sz="2400" dirty="0">
                    <a:latin typeface="Calibri" panose="020F0502020204030204" pitchFamily="34" charset="0"/>
                    <a:ea typeface="华文楷体" panose="02010600040101010101" pitchFamily="2" charset="-122"/>
                    <a:cs typeface="Calibri" panose="020F0502020204030204" pitchFamily="34" charset="0"/>
                  </a:rPr>
                  <a:t>）确定它们所含的未成对电子数，指出哪些是顺磁性的，哪些是反磁性的。</a:t>
                </a:r>
              </a:p>
            </p:txBody>
          </p:sp>
        </mc:Choice>
        <mc:Fallback xmlns="">
          <p:sp>
            <p:nvSpPr>
              <p:cNvPr id="2" name="文本框 1">
                <a:extLst>
                  <a:ext uri="{FF2B5EF4-FFF2-40B4-BE49-F238E27FC236}">
                    <a16:creationId xmlns:a16="http://schemas.microsoft.com/office/drawing/2014/main" id="{13E6D89E-2C8F-41B6-A02C-31C93629BE91}"/>
                  </a:ext>
                </a:extLst>
              </p:cNvPr>
              <p:cNvSpPr txBox="1">
                <a:spLocks noRot="1" noChangeAspect="1" noMove="1" noResize="1" noEditPoints="1" noAdjustHandles="1" noChangeArrowheads="1" noChangeShapeType="1" noTextEdit="1"/>
              </p:cNvSpPr>
              <p:nvPr/>
            </p:nvSpPr>
            <p:spPr>
              <a:xfrm>
                <a:off x="383435" y="282101"/>
                <a:ext cx="11437267" cy="1700530"/>
              </a:xfrm>
              <a:prstGeom prst="rect">
                <a:avLst/>
              </a:prstGeom>
              <a:blipFill>
                <a:blip r:embed="rId3"/>
                <a:stretch>
                  <a:fillRect l="-853" b="-7527"/>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cstate="print">
            <a:extLst>
              <a:ext uri="{28A0092B-C50C-407E-A947-70E740481C1C}">
                <a14:useLocalDpi xmlns:a14="http://schemas.microsoft.com/office/drawing/2010/main" val="0"/>
              </a:ext>
            </a:extLst>
          </a:blip>
          <a:srcRect l="4166" t="13241" r="54167" b="29630"/>
          <a:stretch/>
        </p:blipFill>
        <p:spPr>
          <a:xfrm rot="16200000">
            <a:off x="1298006" y="1521392"/>
            <a:ext cx="3863975" cy="5297939"/>
          </a:xfrm>
          <a:prstGeom prst="rect">
            <a:avLst/>
          </a:prstGeom>
        </p:spPr>
      </p:pic>
      <p:sp>
        <p:nvSpPr>
          <p:cNvPr id="6" name="矩形 5"/>
          <p:cNvSpPr/>
          <p:nvPr/>
        </p:nvSpPr>
        <p:spPr>
          <a:xfrm>
            <a:off x="6092852" y="2187137"/>
            <a:ext cx="5727850" cy="1146532"/>
          </a:xfrm>
          <a:prstGeom prst="rect">
            <a:avLst/>
          </a:prstGeom>
        </p:spPr>
        <p:txBody>
          <a:bodyPr wrap="none">
            <a:spAutoFit/>
          </a:bodyPr>
          <a:lstStyle/>
          <a:p>
            <a:pPr>
              <a:lnSpc>
                <a:spcPct val="150000"/>
              </a:lnSpc>
            </a:pPr>
            <a:r>
              <a:rPr lang="zh-CN" altLang="en-US"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2</a:t>
            </a:r>
            <a:r>
              <a:rPr lang="zh-CN" altLang="en-US"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）键级均为</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1.5</a:t>
            </a:r>
            <a:r>
              <a:rPr lang="zh-CN" altLang="en-US"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，稳定性一致。</a:t>
            </a:r>
            <a:endPar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endParaRPr>
          </a:p>
          <a:p>
            <a:pPr>
              <a:lnSpc>
                <a:spcPct val="150000"/>
              </a:lnSpc>
            </a:pPr>
            <a:r>
              <a:rPr lang="zh-CN" altLang="en-US"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3</a:t>
            </a:r>
            <a:r>
              <a:rPr lang="zh-CN" altLang="en-US"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）未成对电子数均为</a:t>
            </a:r>
            <a:r>
              <a:rPr lang="en-US" altLang="zh-CN"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1</a:t>
            </a:r>
            <a:r>
              <a:rPr lang="zh-CN" altLang="en-US" sz="2400" dirty="0">
                <a:solidFill>
                  <a:prstClr val="black"/>
                </a:solidFill>
                <a:latin typeface="Calibri" panose="020F0502020204030204" pitchFamily="34" charset="0"/>
                <a:ea typeface="华文楷体" panose="02010600040101010101" pitchFamily="2" charset="-122"/>
                <a:cs typeface="Calibri" panose="020F0502020204030204" pitchFamily="34" charset="0"/>
              </a:rPr>
              <a:t>，具有顺磁性。</a:t>
            </a:r>
            <a:endParaRPr lang="zh-CN" altLang="en-US" dirty="0"/>
          </a:p>
        </p:txBody>
      </p:sp>
      <p:pic>
        <p:nvPicPr>
          <p:cNvPr id="3" name="图片 2"/>
          <p:cNvPicPr>
            <a:picLocks noChangeAspect="1"/>
          </p:cNvPicPr>
          <p:nvPr/>
        </p:nvPicPr>
        <p:blipFill>
          <a:blip r:embed="rId5"/>
          <a:stretch>
            <a:fillRect/>
          </a:stretch>
        </p:blipFill>
        <p:spPr>
          <a:xfrm>
            <a:off x="9241631" y="3408761"/>
            <a:ext cx="2653954" cy="3222373"/>
          </a:xfrm>
          <a:prstGeom prst="rect">
            <a:avLst/>
          </a:prstGeom>
        </p:spPr>
      </p:pic>
      <p:pic>
        <p:nvPicPr>
          <p:cNvPr id="5" name="图片 4"/>
          <p:cNvPicPr>
            <a:picLocks noChangeAspect="1"/>
          </p:cNvPicPr>
          <p:nvPr/>
        </p:nvPicPr>
        <p:blipFill>
          <a:blip r:embed="rId6"/>
          <a:stretch>
            <a:fillRect/>
          </a:stretch>
        </p:blipFill>
        <p:spPr>
          <a:xfrm>
            <a:off x="6710045" y="3538175"/>
            <a:ext cx="2045197" cy="3130076"/>
          </a:xfrm>
          <a:prstGeom prst="rect">
            <a:avLst/>
          </a:prstGeom>
        </p:spPr>
      </p:pic>
      <p:sp>
        <p:nvSpPr>
          <p:cNvPr id="7" name="文本框 6"/>
          <p:cNvSpPr txBox="1"/>
          <p:nvPr/>
        </p:nvSpPr>
        <p:spPr>
          <a:xfrm>
            <a:off x="7195929" y="6446468"/>
            <a:ext cx="1073427" cy="369332"/>
          </a:xfrm>
          <a:prstGeom prst="rect">
            <a:avLst/>
          </a:prstGeom>
          <a:noFill/>
        </p:spPr>
        <p:txBody>
          <a:bodyPr wrap="square" rtlCol="0">
            <a:spAutoFit/>
          </a:bodyPr>
          <a:lstStyle/>
          <a:p>
            <a:pPr algn="ctr"/>
            <a:r>
              <a:rPr lang="en-US" altLang="zh-CN" dirty="0">
                <a:latin typeface="Calibri" panose="020F0502020204030204" pitchFamily="34" charset="0"/>
                <a:cs typeface="Calibri" panose="020F0502020204030204" pitchFamily="34" charset="0"/>
              </a:rPr>
              <a:t>Li</a:t>
            </a:r>
            <a:r>
              <a:rPr lang="en-US" altLang="zh-CN" baseline="-25000" dirty="0">
                <a:latin typeface="Calibri" panose="020F0502020204030204" pitchFamily="34" charset="0"/>
                <a:cs typeface="Calibri" panose="020F0502020204030204" pitchFamily="34" charset="0"/>
              </a:rPr>
              <a:t>2</a:t>
            </a:r>
            <a:r>
              <a:rPr lang="en-US" altLang="zh-CN" dirty="0">
                <a:latin typeface="Calibri" panose="020F0502020204030204" pitchFamily="34" charset="0"/>
                <a:cs typeface="Calibri" panose="020F0502020204030204" pitchFamily="34" charset="0"/>
              </a:rPr>
              <a:t>-N</a:t>
            </a:r>
            <a:r>
              <a:rPr lang="en-US" altLang="zh-CN" baseline="-25000" dirty="0">
                <a:latin typeface="Calibri" panose="020F0502020204030204" pitchFamily="34" charset="0"/>
                <a:cs typeface="Calibri" panose="020F0502020204030204" pitchFamily="34" charset="0"/>
              </a:rPr>
              <a:t>2</a:t>
            </a:r>
            <a:endParaRPr lang="zh-CN" altLang="en-US" baseline="-25000" dirty="0">
              <a:latin typeface="Calibri" panose="020F0502020204030204" pitchFamily="34" charset="0"/>
              <a:cs typeface="Calibri" panose="020F0502020204030204" pitchFamily="34" charset="0"/>
            </a:endParaRPr>
          </a:p>
        </p:txBody>
      </p:sp>
      <p:sp>
        <p:nvSpPr>
          <p:cNvPr id="8" name="文本框 7"/>
          <p:cNvSpPr txBox="1"/>
          <p:nvPr/>
        </p:nvSpPr>
        <p:spPr>
          <a:xfrm>
            <a:off x="10031895" y="6451515"/>
            <a:ext cx="1073427" cy="369332"/>
          </a:xfrm>
          <a:prstGeom prst="rect">
            <a:avLst/>
          </a:prstGeom>
          <a:noFill/>
        </p:spPr>
        <p:txBody>
          <a:bodyPr wrap="square" rtlCol="0">
            <a:spAutoFit/>
          </a:bodyPr>
          <a:lstStyle/>
          <a:p>
            <a:pPr algn="ctr"/>
            <a:r>
              <a:rPr lang="en-US" altLang="zh-CN" dirty="0">
                <a:latin typeface="Calibri" panose="020F0502020204030204" pitchFamily="34" charset="0"/>
                <a:cs typeface="Calibri" panose="020F0502020204030204" pitchFamily="34" charset="0"/>
              </a:rPr>
              <a:t>O</a:t>
            </a:r>
            <a:r>
              <a:rPr lang="en-US" altLang="zh-CN" baseline="-25000" dirty="0">
                <a:latin typeface="Calibri" panose="020F0502020204030204" pitchFamily="34" charset="0"/>
                <a:cs typeface="Calibri" panose="020F0502020204030204" pitchFamily="34" charset="0"/>
              </a:rPr>
              <a:t>2</a:t>
            </a:r>
            <a:r>
              <a:rPr lang="en-US" altLang="zh-CN" dirty="0">
                <a:latin typeface="Calibri" panose="020F0502020204030204" pitchFamily="34" charset="0"/>
                <a:cs typeface="Calibri" panose="020F0502020204030204" pitchFamily="34" charset="0"/>
              </a:rPr>
              <a:t>-F</a:t>
            </a:r>
            <a:r>
              <a:rPr lang="en-US" altLang="zh-CN" baseline="-25000" dirty="0">
                <a:latin typeface="Calibri" panose="020F0502020204030204" pitchFamily="34" charset="0"/>
                <a:cs typeface="Calibri" panose="020F0502020204030204" pitchFamily="34" charset="0"/>
              </a:rPr>
              <a:t>2</a:t>
            </a:r>
            <a:endParaRPr lang="zh-CN" altLang="en-US" baseline="-25000" dirty="0">
              <a:latin typeface="Calibri" panose="020F0502020204030204" pitchFamily="34" charset="0"/>
              <a:cs typeface="Calibri" panose="020F0502020204030204" pitchFamily="34" charset="0"/>
            </a:endParaRPr>
          </a:p>
        </p:txBody>
      </p:sp>
      <p:sp>
        <p:nvSpPr>
          <p:cNvPr id="9" name="矩形 8"/>
          <p:cNvSpPr/>
          <p:nvPr/>
        </p:nvSpPr>
        <p:spPr>
          <a:xfrm>
            <a:off x="116513" y="6306856"/>
            <a:ext cx="6836221" cy="369332"/>
          </a:xfrm>
          <a:prstGeom prst="rect">
            <a:avLst/>
          </a:prstGeom>
        </p:spPr>
        <p:txBody>
          <a:bodyPr wrap="square">
            <a:spAutoFit/>
          </a:bodyPr>
          <a:lstStyle/>
          <a:p>
            <a:r>
              <a:rPr lang="en-US" altLang="zh-CN" dirty="0">
                <a:solidFill>
                  <a:srgbClr val="121212"/>
                </a:solidFill>
                <a:latin typeface="Calibri" panose="020F0502020204030204" pitchFamily="34" charset="0"/>
                <a:ea typeface="华文楷体" panose="02010600040101010101" pitchFamily="2" charset="-122"/>
                <a:cs typeface="Calibri" panose="020F0502020204030204" pitchFamily="34" charset="0"/>
              </a:rPr>
              <a:t>2s</a:t>
            </a:r>
            <a:r>
              <a:rPr lang="zh-CN" altLang="en-US" dirty="0">
                <a:solidFill>
                  <a:srgbClr val="121212"/>
                </a:solidFill>
                <a:latin typeface="Calibri" panose="020F0502020204030204" pitchFamily="34" charset="0"/>
                <a:ea typeface="华文楷体" panose="02010600040101010101" pitchFamily="2" charset="-122"/>
                <a:cs typeface="Calibri" panose="020F0502020204030204" pitchFamily="34" charset="0"/>
              </a:rPr>
              <a:t>与</a:t>
            </a:r>
            <a:r>
              <a:rPr lang="en-US" altLang="zh-CN" dirty="0">
                <a:solidFill>
                  <a:srgbClr val="121212"/>
                </a:solidFill>
                <a:latin typeface="Calibri" panose="020F0502020204030204" pitchFamily="34" charset="0"/>
                <a:ea typeface="华文楷体" panose="02010600040101010101" pitchFamily="2" charset="-122"/>
                <a:cs typeface="Calibri" panose="020F0502020204030204" pitchFamily="34" charset="0"/>
              </a:rPr>
              <a:t>2pz</a:t>
            </a:r>
            <a:r>
              <a:rPr lang="zh-CN" altLang="en-US" dirty="0">
                <a:solidFill>
                  <a:srgbClr val="121212"/>
                </a:solidFill>
                <a:latin typeface="Calibri" panose="020F0502020204030204" pitchFamily="34" charset="0"/>
                <a:ea typeface="华文楷体" panose="02010600040101010101" pitchFamily="2" charset="-122"/>
                <a:cs typeface="Calibri" panose="020F0502020204030204" pitchFamily="34" charset="0"/>
              </a:rPr>
              <a:t>轨道能量相近，又对称性匹配，于是将发生</a:t>
            </a:r>
            <a:r>
              <a:rPr lang="en-US" altLang="zh-CN" b="1" dirty="0" err="1">
                <a:solidFill>
                  <a:srgbClr val="121212"/>
                </a:solidFill>
                <a:latin typeface="Calibri" panose="020F0502020204030204" pitchFamily="34" charset="0"/>
                <a:ea typeface="华文楷体" panose="02010600040101010101" pitchFamily="2" charset="-122"/>
                <a:cs typeface="Calibri" panose="020F0502020204030204" pitchFamily="34" charset="0"/>
              </a:rPr>
              <a:t>sp</a:t>
            </a:r>
            <a:r>
              <a:rPr lang="zh-CN" altLang="en-US" b="1" dirty="0">
                <a:solidFill>
                  <a:srgbClr val="121212"/>
                </a:solidFill>
                <a:latin typeface="Calibri" panose="020F0502020204030204" pitchFamily="34" charset="0"/>
                <a:ea typeface="华文楷体" panose="02010600040101010101" pitchFamily="2" charset="-122"/>
                <a:cs typeface="Calibri" panose="020F0502020204030204" pitchFamily="34" charset="0"/>
              </a:rPr>
              <a:t>混杂</a:t>
            </a:r>
            <a:r>
              <a:rPr lang="zh-CN" altLang="en-US" dirty="0">
                <a:solidFill>
                  <a:srgbClr val="121212"/>
                </a:solidFill>
                <a:latin typeface="Calibri" panose="020F0502020204030204" pitchFamily="34" charset="0"/>
                <a:ea typeface="华文楷体" panose="02010600040101010101" pitchFamily="2" charset="-122"/>
                <a:cs typeface="Calibri" panose="020F0502020204030204" pitchFamily="34" charset="0"/>
              </a:rPr>
              <a:t>现象</a:t>
            </a:r>
            <a:endParaRPr lang="zh-CN" altLang="en-US" dirty="0">
              <a:latin typeface="Calibri" panose="020F0502020204030204" pitchFamily="34" charset="0"/>
              <a:ea typeface="华文楷体" panose="02010600040101010101" pitchFamily="2" charset="-122"/>
              <a:cs typeface="Calibri" panose="020F0502020204030204" pitchFamily="34" charset="0"/>
            </a:endParaRPr>
          </a:p>
        </p:txBody>
      </p:sp>
      <p:cxnSp>
        <p:nvCxnSpPr>
          <p:cNvPr id="11" name="直接箭头连接符 10"/>
          <p:cNvCxnSpPr/>
          <p:nvPr/>
        </p:nvCxnSpPr>
        <p:spPr>
          <a:xfrm flipV="1">
            <a:off x="6520070" y="6102350"/>
            <a:ext cx="271669" cy="344118"/>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1163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383435" y="282101"/>
            <a:ext cx="11437267" cy="759310"/>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10.8 </a:t>
            </a:r>
            <a:r>
              <a:rPr lang="zh-CN" altLang="en-US" sz="3200" dirty="0">
                <a:latin typeface="Calibri" panose="020F0502020204030204" pitchFamily="34" charset="0"/>
                <a:ea typeface="华文楷体" panose="02010600040101010101" pitchFamily="2" charset="-122"/>
                <a:cs typeface="Calibri" panose="020F0502020204030204" pitchFamily="34" charset="0"/>
              </a:rPr>
              <a:t>比较下列各组化合物中键的极性：</a:t>
            </a:r>
            <a:endParaRPr lang="en-US" altLang="zh-CN" sz="3200" dirty="0">
              <a:latin typeface="Calibri" panose="020F0502020204030204" pitchFamily="34" charset="0"/>
              <a:ea typeface="华文楷体" panose="02010600040101010101" pitchFamily="2" charset="-122"/>
              <a:cs typeface="Calibri" panose="020F0502020204030204" pitchFamily="34" charset="0"/>
            </a:endParaRPr>
          </a:p>
        </p:txBody>
      </p:sp>
      <p:sp>
        <p:nvSpPr>
          <p:cNvPr id="5" name="文本框 4">
            <a:extLst>
              <a:ext uri="{FF2B5EF4-FFF2-40B4-BE49-F238E27FC236}">
                <a16:creationId xmlns:a16="http://schemas.microsoft.com/office/drawing/2014/main" id="{EE521B56-B6AD-45B2-A3CD-DAB8FD0B4A25}"/>
              </a:ext>
            </a:extLst>
          </p:cNvPr>
          <p:cNvSpPr txBox="1"/>
          <p:nvPr/>
        </p:nvSpPr>
        <p:spPr>
          <a:xfrm>
            <a:off x="84318" y="1097761"/>
            <a:ext cx="11961631" cy="523220"/>
          </a:xfrm>
          <a:prstGeom prst="rect">
            <a:avLst/>
          </a:prstGeom>
          <a:noFill/>
        </p:spPr>
        <p:txBody>
          <a:bodyPr wrap="square" rtlCol="0">
            <a:spAutoFit/>
          </a:bodyPr>
          <a:lstStyle/>
          <a:p>
            <a:pPr marL="514350" indent="-514350">
              <a:buAutoNum type="arabicParenBoth"/>
            </a:pPr>
            <a:r>
              <a:rPr lang="en-US" altLang="zh-CN" sz="2800" dirty="0" err="1">
                <a:latin typeface="Cambria Math" panose="02040503050406030204" pitchFamily="18" charset="0"/>
                <a:ea typeface="Cambria Math" panose="02040503050406030204" pitchFamily="18" charset="0"/>
                <a:cs typeface="Calibri" panose="020F0502020204030204" pitchFamily="34" charset="0"/>
              </a:rPr>
              <a:t>CuO</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r>
              <a:rPr lang="en-US" altLang="zh-CN" sz="2800" dirty="0" err="1">
                <a:latin typeface="Cambria Math" panose="02040503050406030204" pitchFamily="18" charset="0"/>
                <a:ea typeface="Cambria Math" panose="02040503050406030204" pitchFamily="18" charset="0"/>
                <a:cs typeface="Calibri" panose="020F0502020204030204" pitchFamily="34" charset="0"/>
              </a:rPr>
              <a:t>CuS</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O, OF</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    </a:t>
            </a:r>
            <a:r>
              <a:rPr lang="en-US" altLang="zh-CN" sz="2800" dirty="0">
                <a:latin typeface="Cambria Math" panose="02040503050406030204" pitchFamily="18" charset="0"/>
                <a:ea typeface="Cambria Math" panose="02040503050406030204" pitchFamily="18" charset="0"/>
                <a:cs typeface="Calibri" panose="020F0502020204030204" pitchFamily="34" charset="0"/>
              </a:rPr>
              <a:t>(3)HF, </a:t>
            </a:r>
            <a:r>
              <a:rPr lang="en-US" altLang="zh-CN" sz="2800" dirty="0" err="1">
                <a:latin typeface="Cambria Math" panose="02040503050406030204" pitchFamily="18" charset="0"/>
                <a:ea typeface="Cambria Math" panose="02040503050406030204" pitchFamily="18" charset="0"/>
                <a:cs typeface="Calibri" panose="020F0502020204030204" pitchFamily="34" charset="0"/>
              </a:rPr>
              <a:t>HCl</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r>
              <a:rPr lang="en-US" altLang="zh-CN" sz="2800" dirty="0" err="1">
                <a:latin typeface="Cambria Math" panose="02040503050406030204" pitchFamily="18" charset="0"/>
                <a:ea typeface="Cambria Math" panose="02040503050406030204" pitchFamily="18" charset="0"/>
                <a:cs typeface="Calibri" panose="020F0502020204030204" pitchFamily="34" charset="0"/>
              </a:rPr>
              <a:t>HBr</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HI    (4) AlCl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SiCl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4</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PCl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5</a:t>
            </a:r>
            <a:endParaRPr lang="zh-CN" altLang="en-US" sz="2800" dirty="0">
              <a:latin typeface="Cambria Math" panose="02040503050406030204" pitchFamily="18" charset="0"/>
              <a:cs typeface="Calibri" panose="020F0502020204030204" pitchFamily="34" charset="0"/>
            </a:endParaRPr>
          </a:p>
        </p:txBody>
      </p:sp>
      <p:sp>
        <p:nvSpPr>
          <p:cNvPr id="3" name="矩形 2"/>
          <p:cNvSpPr/>
          <p:nvPr/>
        </p:nvSpPr>
        <p:spPr>
          <a:xfrm>
            <a:off x="383435" y="1884690"/>
            <a:ext cx="11273566" cy="954107"/>
          </a:xfrm>
          <a:prstGeom prst="rect">
            <a:avLst/>
          </a:prstGeom>
        </p:spPr>
        <p:txBody>
          <a:bodyPr wrap="square">
            <a:spAutoFit/>
          </a:bodyPr>
          <a:lstStyle/>
          <a:p>
            <a:r>
              <a:rPr lang="zh-CN" altLang="en-US" sz="2800" b="1"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解：</a:t>
            </a:r>
            <a:r>
              <a:rPr lang="zh-CN" altLang="en-US"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键极性的大小应该由键矩来判断，但当两元素电负性差较大时，可用电负性差值来判断，电负性差值大者，键的极性也大。</a:t>
            </a:r>
            <a:endParaRPr lang="en-US" altLang="zh-CN"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endParaRPr>
          </a:p>
        </p:txBody>
      </p:sp>
      <p:grpSp>
        <p:nvGrpSpPr>
          <p:cNvPr id="20" name="组合 19"/>
          <p:cNvGrpSpPr/>
          <p:nvPr/>
        </p:nvGrpSpPr>
        <p:grpSpPr>
          <a:xfrm>
            <a:off x="439077" y="2932440"/>
            <a:ext cx="8580099" cy="2967276"/>
            <a:chOff x="439077" y="2932440"/>
            <a:chExt cx="8580099" cy="2967276"/>
          </a:xfrm>
        </p:grpSpPr>
        <p:sp>
          <p:nvSpPr>
            <p:cNvPr id="7" name="矩形 6"/>
            <p:cNvSpPr/>
            <p:nvPr/>
          </p:nvSpPr>
          <p:spPr>
            <a:xfrm>
              <a:off x="439078" y="2932440"/>
              <a:ext cx="2553456"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Cu-O&gt;Cu-S</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endParaRPr lang="zh-CN" altLang="en-US" dirty="0"/>
            </a:p>
          </p:txBody>
        </p:sp>
        <p:sp>
          <p:nvSpPr>
            <p:cNvPr id="8" name="矩形 7"/>
            <p:cNvSpPr/>
            <p:nvPr/>
          </p:nvSpPr>
          <p:spPr>
            <a:xfrm>
              <a:off x="5562222" y="2932440"/>
              <a:ext cx="2252540" cy="523220"/>
            </a:xfrm>
            <a:prstGeom prst="rect">
              <a:avLst/>
            </a:prstGeom>
          </p:spPr>
          <p:txBody>
            <a:bodyPr wrap="none">
              <a:spAutoFit/>
            </a:bodyPr>
            <a:lstStyle/>
            <a:p>
              <a:pPr lvl="0"/>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(2) O-H&gt;O-F </a:t>
              </a:r>
              <a:endParaRPr lang="zh-CN" altLang="en-US" dirty="0">
                <a:solidFill>
                  <a:prstClr val="black"/>
                </a:solidFill>
              </a:endParaRPr>
            </a:p>
          </p:txBody>
        </p:sp>
        <p:sp>
          <p:nvSpPr>
            <p:cNvPr id="9" name="矩形 8"/>
            <p:cNvSpPr/>
            <p:nvPr/>
          </p:nvSpPr>
          <p:spPr>
            <a:xfrm>
              <a:off x="439078" y="4665990"/>
              <a:ext cx="4164923" cy="523220"/>
            </a:xfrm>
            <a:prstGeom prst="rect">
              <a:avLst/>
            </a:prstGeom>
          </p:spPr>
          <p:txBody>
            <a:bodyPr wrap="none">
              <a:spAutoFit/>
            </a:bodyPr>
            <a:lstStyle/>
            <a:p>
              <a:pPr lvl="0"/>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 H-F&gt;H-Cl&gt;H-Br&gt;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H-I</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endParaRPr lang="zh-CN" altLang="en-US" dirty="0">
                <a:solidFill>
                  <a:prstClr val="black"/>
                </a:solidFill>
              </a:endParaRPr>
            </a:p>
          </p:txBody>
        </p:sp>
        <p:sp>
          <p:nvSpPr>
            <p:cNvPr id="11" name="矩形 10"/>
            <p:cNvSpPr/>
            <p:nvPr/>
          </p:nvSpPr>
          <p:spPr>
            <a:xfrm>
              <a:off x="5505072" y="4665990"/>
              <a:ext cx="3514104" cy="523220"/>
            </a:xfrm>
            <a:prstGeom prst="rect">
              <a:avLst/>
            </a:prstGeom>
          </p:spPr>
          <p:txBody>
            <a:bodyPr wrap="none">
              <a:spAutoFit/>
            </a:bodyPr>
            <a:lstStyle/>
            <a:p>
              <a:pPr lvl="0"/>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(4) Al-Cl&gt;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Si-Cl</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&gt;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P-Cl</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endParaRPr lang="zh-CN" altLang="en-US" dirty="0">
                <a:solidFill>
                  <a:prstClr val="black"/>
                </a:solidFill>
              </a:endParaRPr>
            </a:p>
          </p:txBody>
        </p:sp>
        <p:sp>
          <p:nvSpPr>
            <p:cNvPr id="12" name="矩形 11"/>
            <p:cNvSpPr/>
            <p:nvPr/>
          </p:nvSpPr>
          <p:spPr>
            <a:xfrm>
              <a:off x="439078" y="3549303"/>
              <a:ext cx="572593"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r>
                <a:rPr lang="el-GR"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χ</a:t>
              </a:r>
              <a:endParaRPr lang="zh-CN" altLang="en-US" dirty="0"/>
            </a:p>
          </p:txBody>
        </p:sp>
        <p:sp>
          <p:nvSpPr>
            <p:cNvPr id="13" name="矩形 12"/>
            <p:cNvSpPr/>
            <p:nvPr/>
          </p:nvSpPr>
          <p:spPr>
            <a:xfrm>
              <a:off x="5627028" y="3455660"/>
              <a:ext cx="572593"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r>
                <a:rPr lang="el-GR"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χ</a:t>
              </a:r>
              <a:endParaRPr lang="zh-CN" altLang="en-US" dirty="0"/>
            </a:p>
          </p:txBody>
        </p:sp>
        <p:sp>
          <p:nvSpPr>
            <p:cNvPr id="14" name="矩形 13"/>
            <p:cNvSpPr/>
            <p:nvPr/>
          </p:nvSpPr>
          <p:spPr>
            <a:xfrm>
              <a:off x="439077" y="5376496"/>
              <a:ext cx="572593"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r>
                <a:rPr lang="el-GR"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χ</a:t>
              </a:r>
              <a:endParaRPr lang="zh-CN" altLang="en-US" dirty="0"/>
            </a:p>
          </p:txBody>
        </p:sp>
        <p:sp>
          <p:nvSpPr>
            <p:cNvPr id="15" name="矩形 14"/>
            <p:cNvSpPr/>
            <p:nvPr/>
          </p:nvSpPr>
          <p:spPr>
            <a:xfrm>
              <a:off x="5627028" y="5376496"/>
              <a:ext cx="572593" cy="523220"/>
            </a:xfrm>
            <a:prstGeom prst="rect">
              <a:avLst/>
            </a:prstGeom>
          </p:spPr>
          <p:txBody>
            <a:bodyPr wrap="none">
              <a:spAutoFit/>
            </a:bodyPr>
            <a:lstStyle/>
            <a:p>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r>
                <a:rPr lang="el-GR"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χ</a:t>
              </a:r>
              <a:endParaRPr lang="zh-CN" altLang="en-US" dirty="0"/>
            </a:p>
          </p:txBody>
        </p:sp>
        <p:sp>
          <p:nvSpPr>
            <p:cNvPr id="16" name="矩形 15"/>
            <p:cNvSpPr/>
            <p:nvPr/>
          </p:nvSpPr>
          <p:spPr>
            <a:xfrm>
              <a:off x="1116987" y="3549303"/>
              <a:ext cx="1563248" cy="461665"/>
            </a:xfrm>
            <a:prstGeom prst="rect">
              <a:avLst/>
            </a:prstGeom>
          </p:spPr>
          <p:txBody>
            <a:bodyPr wrap="none">
              <a:spAutoFit/>
            </a:bodyPr>
            <a:lstStyle/>
            <a:p>
              <a:r>
                <a:rPr lang="en-US" altLang="zh-CN" sz="24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1.5      0.86</a:t>
              </a:r>
              <a:endParaRPr lang="zh-CN" altLang="en-US" sz="1600" dirty="0"/>
            </a:p>
          </p:txBody>
        </p:sp>
        <p:sp>
          <p:nvSpPr>
            <p:cNvPr id="17" name="矩形 16"/>
            <p:cNvSpPr/>
            <p:nvPr/>
          </p:nvSpPr>
          <p:spPr>
            <a:xfrm>
              <a:off x="6199621" y="3490783"/>
              <a:ext cx="1393330" cy="461665"/>
            </a:xfrm>
            <a:prstGeom prst="rect">
              <a:avLst/>
            </a:prstGeom>
          </p:spPr>
          <p:txBody>
            <a:bodyPr wrap="none">
              <a:spAutoFit/>
            </a:bodyPr>
            <a:lstStyle/>
            <a:p>
              <a:r>
                <a:rPr lang="en-US" altLang="zh-CN" sz="24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1.4      0.5</a:t>
              </a:r>
              <a:endParaRPr lang="zh-CN" altLang="en-US" sz="1600" dirty="0"/>
            </a:p>
          </p:txBody>
        </p:sp>
        <p:sp>
          <p:nvSpPr>
            <p:cNvPr id="18" name="矩形 17"/>
            <p:cNvSpPr/>
            <p:nvPr/>
          </p:nvSpPr>
          <p:spPr>
            <a:xfrm>
              <a:off x="1056081" y="5438051"/>
              <a:ext cx="3409908" cy="461665"/>
            </a:xfrm>
            <a:prstGeom prst="rect">
              <a:avLst/>
            </a:prstGeom>
          </p:spPr>
          <p:txBody>
            <a:bodyPr wrap="none">
              <a:spAutoFit/>
            </a:bodyPr>
            <a:lstStyle/>
            <a:p>
              <a:r>
                <a:rPr lang="en-US" altLang="zh-CN" sz="24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1.9      0.9           0.7       0.4</a:t>
              </a:r>
              <a:endParaRPr lang="zh-CN" altLang="en-US" sz="1600" dirty="0"/>
            </a:p>
          </p:txBody>
        </p:sp>
        <p:sp>
          <p:nvSpPr>
            <p:cNvPr id="19" name="矩形 18"/>
            <p:cNvSpPr/>
            <p:nvPr/>
          </p:nvSpPr>
          <p:spPr>
            <a:xfrm>
              <a:off x="6415578" y="5407273"/>
              <a:ext cx="2468946" cy="461665"/>
            </a:xfrm>
            <a:prstGeom prst="rect">
              <a:avLst/>
            </a:prstGeom>
          </p:spPr>
          <p:txBody>
            <a:bodyPr wrap="none">
              <a:spAutoFit/>
            </a:bodyPr>
            <a:lstStyle/>
            <a:p>
              <a:r>
                <a:rPr lang="en-US" altLang="zh-CN" sz="24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1.5      1.2         0.9 </a:t>
              </a:r>
              <a:endParaRPr lang="zh-CN" altLang="en-US" sz="1600" dirty="0"/>
            </a:p>
          </p:txBody>
        </p:sp>
      </p:grpSp>
    </p:spTree>
    <p:extLst>
      <p:ext uri="{BB962C8B-B14F-4D97-AF65-F5344CB8AC3E}">
        <p14:creationId xmlns:p14="http://schemas.microsoft.com/office/powerpoint/2010/main" val="3903002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421535" y="282101"/>
            <a:ext cx="11437267" cy="759310"/>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10.10 </a:t>
            </a:r>
            <a:r>
              <a:rPr lang="zh-CN" altLang="en-US" sz="3200" dirty="0">
                <a:latin typeface="Calibri" panose="020F0502020204030204" pitchFamily="34" charset="0"/>
                <a:ea typeface="华文楷体" panose="02010600040101010101" pitchFamily="2" charset="-122"/>
                <a:cs typeface="Calibri" panose="020F0502020204030204" pitchFamily="34" charset="0"/>
              </a:rPr>
              <a:t>比较下列两组分子中键角的大小，并指出判断的依据。</a:t>
            </a:r>
          </a:p>
        </p:txBody>
      </p:sp>
      <p:sp>
        <p:nvSpPr>
          <p:cNvPr id="5" name="文本框 4">
            <a:extLst>
              <a:ext uri="{FF2B5EF4-FFF2-40B4-BE49-F238E27FC236}">
                <a16:creationId xmlns:a16="http://schemas.microsoft.com/office/drawing/2014/main" id="{EE521B56-B6AD-45B2-A3CD-DAB8FD0B4A25}"/>
              </a:ext>
            </a:extLst>
          </p:cNvPr>
          <p:cNvSpPr txBox="1"/>
          <p:nvPr/>
        </p:nvSpPr>
        <p:spPr>
          <a:xfrm>
            <a:off x="734549" y="1243811"/>
            <a:ext cx="11222698" cy="523220"/>
          </a:xfrm>
          <a:prstGeom prst="rect">
            <a:avLst/>
          </a:prstGeom>
          <a:noFill/>
        </p:spPr>
        <p:txBody>
          <a:bodyPr wrap="square" rtlCol="0">
            <a:spAutoFit/>
          </a:bodyPr>
          <a:lstStyle/>
          <a:p>
            <a:pPr marL="514350" indent="-514350">
              <a:buAutoNum type="arabicParenBoth"/>
            </a:pPr>
            <a:r>
              <a:rPr lang="en-US" altLang="zh-CN" sz="2800" dirty="0">
                <a:latin typeface="Cambria Math" panose="02040503050406030204" pitchFamily="18" charset="0"/>
                <a:ea typeface="Cambria Math" panose="02040503050406030204" pitchFamily="18" charset="0"/>
                <a:cs typeface="Calibri" panose="020F0502020204030204" pitchFamily="34" charset="0"/>
              </a:rPr>
              <a:t>NH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PH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 AsH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SbH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 </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AsF</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AsCl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 AsBr</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AsI</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 </a:t>
            </a:r>
            <a:endParaRPr lang="zh-CN" altLang="en-US" sz="2800" dirty="0">
              <a:latin typeface="Cambria Math" panose="02040503050406030204" pitchFamily="18" charset="0"/>
              <a:cs typeface="Calibri" panose="020F0502020204030204" pitchFamily="34" charset="0"/>
            </a:endParaRPr>
          </a:p>
        </p:txBody>
      </p:sp>
      <p:sp>
        <p:nvSpPr>
          <p:cNvPr id="3" name="矩形 2">
            <a:extLst>
              <a:ext uri="{FF2B5EF4-FFF2-40B4-BE49-F238E27FC236}">
                <a16:creationId xmlns:a16="http://schemas.microsoft.com/office/drawing/2014/main" id="{CC47B8F7-0AC1-44E3-A750-E5AE8130F19E}"/>
              </a:ext>
            </a:extLst>
          </p:cNvPr>
          <p:cNvSpPr/>
          <p:nvPr/>
        </p:nvSpPr>
        <p:spPr>
          <a:xfrm>
            <a:off x="811338" y="2167797"/>
            <a:ext cx="11222698" cy="3904659"/>
          </a:xfrm>
          <a:prstGeom prst="rect">
            <a:avLst/>
          </a:prstGeom>
        </p:spPr>
        <p:txBody>
          <a:bodyPr wrap="square">
            <a:spAutoFit/>
          </a:bodyPr>
          <a:lstStyle/>
          <a:p>
            <a:pPr lvl="0">
              <a:lnSpc>
                <a:spcPct val="150000"/>
              </a:lnSpc>
            </a:pPr>
            <a:r>
              <a:rPr lang="zh-CN" altLang="en-US" sz="2800" b="1"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解：</a:t>
            </a:r>
            <a:r>
              <a:rPr lang="zh-CN" altLang="en-US"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a:t>
            </a:r>
            <a:r>
              <a:rPr lang="en-US" altLang="zh-CN"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1</a:t>
            </a:r>
            <a:r>
              <a:rPr lang="zh-CN" altLang="en-US"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）键角的大小依次为：</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NH</a:t>
            </a:r>
            <a:r>
              <a:rPr lang="en-US" altLang="zh-CN"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&gt; PH</a:t>
            </a:r>
            <a:r>
              <a:rPr lang="en-US" altLang="zh-CN"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&gt; AsH</a:t>
            </a:r>
            <a:r>
              <a:rPr lang="en-US" altLang="zh-CN"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&gt; SbH</a:t>
            </a:r>
            <a:r>
              <a:rPr lang="en-US" altLang="zh-CN"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3 </a:t>
            </a:r>
            <a:r>
              <a:rPr lang="zh-CN" altLang="en-US"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endParaRPr lang="en-US" altLang="zh-CN"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endParaRPr>
          </a:p>
          <a:p>
            <a:pPr lvl="0">
              <a:lnSpc>
                <a:spcPct val="150000"/>
              </a:lnSpc>
            </a:pPr>
            <a:r>
              <a:rPr lang="zh-CN" altLang="en-US" sz="2800" dirty="0">
                <a:solidFill>
                  <a:prstClr val="black"/>
                </a:solidFill>
                <a:latin typeface="Cambria Math" panose="02040503050406030204" pitchFamily="18" charset="0"/>
                <a:ea typeface="华文楷体" panose="02010600040101010101" pitchFamily="2" charset="-122"/>
                <a:cs typeface="Times New Roman" panose="02020603050405020304" pitchFamily="18" charset="0"/>
              </a:rPr>
              <a:t>因为各分子的配位原子均为</a:t>
            </a:r>
            <a:r>
              <a:rPr lang="en-US" altLang="zh-CN" sz="28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H</a:t>
            </a:r>
            <a:r>
              <a:rPr lang="zh-CN" altLang="en-US" sz="2800" dirty="0">
                <a:solidFill>
                  <a:prstClr val="black"/>
                </a:solidFill>
                <a:latin typeface="Cambria Math" panose="02040503050406030204" pitchFamily="18" charset="0"/>
                <a:ea typeface="华文楷体" panose="02010600040101010101" pitchFamily="2" charset="-122"/>
                <a:cs typeface="Times New Roman" panose="02020603050405020304" pitchFamily="18" charset="0"/>
              </a:rPr>
              <a:t>，中心原子电负性</a:t>
            </a:r>
            <a:r>
              <a:rPr lang="en-US" altLang="zh-CN" sz="28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N&gt;P&gt;As&gt;Sb</a:t>
            </a:r>
            <a:r>
              <a:rPr lang="zh-CN" altLang="en-US" sz="2800" dirty="0">
                <a:solidFill>
                  <a:prstClr val="black"/>
                </a:solidFill>
                <a:latin typeface="Cambria Math" panose="02040503050406030204" pitchFamily="18" charset="0"/>
                <a:ea typeface="华文楷体" panose="02010600040101010101" pitchFamily="2" charset="-122"/>
                <a:cs typeface="Times New Roman" panose="02020603050405020304" pitchFamily="18" charset="0"/>
              </a:rPr>
              <a:t>，电负性越大，键对越靠近中心原子，相互间斥力越大，故键角越大。</a:t>
            </a:r>
            <a:endParaRPr lang="en-US" altLang="zh-CN" sz="2800" dirty="0">
              <a:solidFill>
                <a:prstClr val="black"/>
              </a:solidFill>
              <a:latin typeface="Cambria Math" panose="02040503050406030204" pitchFamily="18" charset="0"/>
              <a:ea typeface="华文楷体" panose="02010600040101010101" pitchFamily="2" charset="-122"/>
              <a:cs typeface="Times New Roman" panose="02020603050405020304" pitchFamily="18" charset="0"/>
            </a:endParaRPr>
          </a:p>
          <a:p>
            <a:pPr lvl="0">
              <a:lnSpc>
                <a:spcPct val="150000"/>
              </a:lnSpc>
            </a:pPr>
            <a:r>
              <a:rPr lang="zh-CN" altLang="en-US"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a:t>
            </a:r>
            <a:r>
              <a:rPr lang="en-US" altLang="zh-CN"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2</a:t>
            </a:r>
            <a:r>
              <a:rPr lang="zh-CN" altLang="en-US" sz="2800" dirty="0">
                <a:solidFill>
                  <a:prstClr val="black"/>
                </a:solidFill>
                <a:latin typeface="华文楷体" panose="02010600040101010101" pitchFamily="2" charset="-122"/>
                <a:ea typeface="华文楷体" panose="02010600040101010101" pitchFamily="2" charset="-122"/>
                <a:cs typeface="Calibri" panose="020F0502020204030204" pitchFamily="34" charset="0"/>
              </a:rPr>
              <a:t>）键角的大小依次为：</a:t>
            </a:r>
            <a:r>
              <a:rPr lang="en-US" altLang="zh-CN" sz="28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 </a:t>
            </a:r>
            <a:r>
              <a:rPr lang="en-US" altLang="zh-CN" sz="2800" dirty="0">
                <a:latin typeface="Cambria Math" panose="02040503050406030204" pitchFamily="18" charset="0"/>
                <a:ea typeface="Cambria Math" panose="02040503050406030204" pitchFamily="18" charset="0"/>
                <a:cs typeface="Calibri" panose="020F0502020204030204" pitchFamily="34" charset="0"/>
              </a:rPr>
              <a:t>AsF</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&lt; AsCl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&lt; AsBr</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&lt; AsI</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 </a:t>
            </a:r>
            <a:r>
              <a:rPr lang="zh-CN" altLang="en-US"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rPr>
              <a:t>。</a:t>
            </a:r>
            <a:endParaRPr lang="en-US" altLang="zh-CN" sz="2800" baseline="-25000" dirty="0">
              <a:solidFill>
                <a:prstClr val="black"/>
              </a:solidFill>
              <a:latin typeface="Cambria Math" panose="02040503050406030204" pitchFamily="18" charset="0"/>
              <a:ea typeface="Cambria Math" panose="02040503050406030204" pitchFamily="18" charset="0"/>
              <a:cs typeface="Calibri" panose="020F0502020204030204" pitchFamily="34" charset="0"/>
            </a:endParaRPr>
          </a:p>
          <a:p>
            <a:pPr lvl="0">
              <a:lnSpc>
                <a:spcPct val="150000"/>
              </a:lnSpc>
            </a:pPr>
            <a:r>
              <a:rPr lang="zh-CN" altLang="en-US" sz="2800" dirty="0">
                <a:solidFill>
                  <a:prstClr val="black"/>
                </a:solidFill>
                <a:latin typeface="Cambria Math" panose="02040503050406030204" pitchFamily="18" charset="0"/>
                <a:ea typeface="华文楷体" panose="02010600040101010101" pitchFamily="2" charset="-122"/>
                <a:cs typeface="Times New Roman" panose="02020603050405020304" pitchFamily="18" charset="0"/>
              </a:rPr>
              <a:t>中心原子相同，配位原子电负性</a:t>
            </a:r>
            <a:r>
              <a:rPr lang="en-US" altLang="zh-CN" sz="28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rPr>
              <a:t>F&gt;Cl&gt;Br&gt;I</a:t>
            </a:r>
            <a:r>
              <a:rPr lang="zh-CN" altLang="en-US" sz="2800" dirty="0">
                <a:solidFill>
                  <a:prstClr val="black"/>
                </a:solidFill>
                <a:latin typeface="Cambria Math" panose="02040503050406030204" pitchFamily="18" charset="0"/>
                <a:ea typeface="华文楷体" panose="02010600040101010101" pitchFamily="2" charset="-122"/>
                <a:cs typeface="Times New Roman" panose="02020603050405020304" pitchFamily="18" charset="0"/>
              </a:rPr>
              <a:t>，电负性越大，键对离中心原子越远，相互间斥力越小，故键角越小。</a:t>
            </a:r>
            <a:endParaRPr lang="en-US" altLang="zh-CN" sz="2800" dirty="0">
              <a:solidFill>
                <a:prstClr val="black"/>
              </a:solidFill>
              <a:latin typeface="Cambria Math" panose="020405030504060302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4310997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421535" y="282101"/>
            <a:ext cx="11437267" cy="830997"/>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10.11 </a:t>
            </a:r>
            <a:r>
              <a:rPr lang="zh-CN" altLang="en-US" sz="3200" dirty="0">
                <a:latin typeface="Calibri" panose="020F0502020204030204" pitchFamily="34" charset="0"/>
                <a:ea typeface="华文楷体" panose="02010600040101010101" pitchFamily="2" charset="-122"/>
                <a:cs typeface="Calibri" panose="020F0502020204030204" pitchFamily="34" charset="0"/>
              </a:rPr>
              <a:t>从分子构型说明下列分子中哪些有极性，哪些无极性：</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E521B56-B6AD-45B2-A3CD-DAB8FD0B4A25}"/>
                  </a:ext>
                </a:extLst>
              </p:cNvPr>
              <p:cNvSpPr txBox="1"/>
              <p:nvPr/>
            </p:nvSpPr>
            <p:spPr>
              <a:xfrm>
                <a:off x="734549" y="1243811"/>
                <a:ext cx="11222698" cy="968727"/>
              </a:xfrm>
              <a:prstGeom prst="rect">
                <a:avLst/>
              </a:prstGeom>
              <a:noFill/>
            </p:spPr>
            <p:txBody>
              <a:bodyPr wrap="square" rtlCol="0">
                <a:spAutoFit/>
              </a:bodyPr>
              <a:lstStyle/>
              <a:p>
                <a:pPr marL="514350" indent="-514350">
                  <a:buAutoNum type="arabicParenBoth"/>
                </a:pPr>
                <a:r>
                  <a:rPr lang="en-US" altLang="zh-CN" sz="2800" dirty="0">
                    <a:latin typeface="Cambria Math" panose="02040503050406030204" pitchFamily="18" charset="0"/>
                    <a:ea typeface="Cambria Math" panose="02040503050406030204" pitchFamily="18" charset="0"/>
                    <a:cs typeface="Calibri" panose="020F0502020204030204" pitchFamily="34" charset="0"/>
                  </a:rPr>
                  <a:t>SO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SO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(3)CS</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(4)NO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p>
              <a:p>
                <a:r>
                  <a:rPr lang="en-US" altLang="zh-CN" sz="2800" dirty="0">
                    <a:latin typeface="Cambria Math" panose="02040503050406030204" pitchFamily="18" charset="0"/>
                    <a:ea typeface="Cambria Math" panose="02040503050406030204" pitchFamily="18" charset="0"/>
                    <a:cs typeface="Calibri" panose="020F0502020204030204" pitchFamily="34" charset="0"/>
                  </a:rPr>
                  <a:t>(5) NF</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(6)</a:t>
                </a:r>
                <a14:m>
                  <m:oMath xmlns:m="http://schemas.openxmlformats.org/officeDocument/2006/math">
                    <m:r>
                      <m:rPr>
                        <m:nor/>
                      </m:rPr>
                      <a:rPr lang="en-US" altLang="zh-CN" sz="2800" dirty="0">
                        <a:latin typeface="Cambria Math" panose="02040503050406030204" pitchFamily="18" charset="0"/>
                        <a:ea typeface="Cambria Math" panose="02040503050406030204" pitchFamily="18" charset="0"/>
                        <a:cs typeface="Calibri" panose="020F0502020204030204" pitchFamily="34" charset="0"/>
                      </a:rPr>
                      <m:t>SO</m:t>
                    </m:r>
                    <m:r>
                      <m:rPr>
                        <m:nor/>
                      </m:rPr>
                      <a:rPr lang="en-US" altLang="zh-CN" sz="2800" b="0" i="0" dirty="0" smtClean="0">
                        <a:latin typeface="Cambria Math" panose="02040503050406030204" pitchFamily="18" charset="0"/>
                        <a:ea typeface="Cambria Math" panose="02040503050406030204" pitchFamily="18" charset="0"/>
                        <a:cs typeface="Calibri" panose="020F0502020204030204" pitchFamily="34" charset="0"/>
                      </a:rPr>
                      <m:t>C</m:t>
                    </m:r>
                    <m:r>
                      <m:rPr>
                        <m:sty m:val="p"/>
                      </m:rPr>
                      <a:rPr lang="en-US" altLang="zh-CN" sz="2800" i="1" dirty="0">
                        <a:latin typeface="Cambria Math" panose="02040503050406030204" pitchFamily="18" charset="0"/>
                        <a:ea typeface="Cambria Math" panose="02040503050406030204" pitchFamily="18" charset="0"/>
                        <a:cs typeface="Calibri" panose="020F0502020204030204" pitchFamily="34" charset="0"/>
                      </a:rPr>
                      <m:t>l</m:t>
                    </m:r>
                    <m:r>
                      <m:rPr>
                        <m:nor/>
                      </m:rP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m:t>2</m:t>
                    </m:r>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 	(7)CHCl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(8)SiCl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4</a:t>
                </a:r>
                <a:r>
                  <a:rPr lang="en-US" altLang="zh-CN" sz="2800" dirty="0">
                    <a:latin typeface="Cambria Math" panose="02040503050406030204" pitchFamily="18" charset="0"/>
                    <a:ea typeface="Cambria Math" panose="02040503050406030204" pitchFamily="18" charset="0"/>
                    <a:cs typeface="Calibri" panose="020F0502020204030204" pitchFamily="34" charset="0"/>
                  </a:rPr>
                  <a:t>;</a:t>
                </a:r>
              </a:p>
            </p:txBody>
          </p:sp>
        </mc:Choice>
        <mc:Fallback xmlns="">
          <p:sp>
            <p:nvSpPr>
              <p:cNvPr id="6" name="文本框 5">
                <a:extLst>
                  <a:ext uri="{FF2B5EF4-FFF2-40B4-BE49-F238E27FC236}">
                    <a16:creationId xmlns:a16="http://schemas.microsoft.com/office/drawing/2014/main" id="{EE521B56-B6AD-45B2-A3CD-DAB8FD0B4A25}"/>
                  </a:ext>
                </a:extLst>
              </p:cNvPr>
              <p:cNvSpPr txBox="1">
                <a:spLocks noRot="1" noChangeAspect="1" noMove="1" noResize="1" noEditPoints="1" noAdjustHandles="1" noChangeArrowheads="1" noChangeShapeType="1" noTextEdit="1"/>
              </p:cNvSpPr>
              <p:nvPr/>
            </p:nvSpPr>
            <p:spPr>
              <a:xfrm>
                <a:off x="734549" y="1243811"/>
                <a:ext cx="11222698" cy="968727"/>
              </a:xfrm>
              <a:prstGeom prst="rect">
                <a:avLst/>
              </a:prstGeom>
              <a:blipFill>
                <a:blip r:embed="rId3"/>
                <a:stretch>
                  <a:fillRect l="-1086" t="-6289" b="-15094"/>
                </a:stretch>
              </a:blipFill>
            </p:spPr>
            <p:txBody>
              <a:bodyPr/>
              <a:lstStyle/>
              <a:p>
                <a:r>
                  <a:rPr lang="zh-CN" altLang="en-US">
                    <a:noFill/>
                  </a:rPr>
                  <a:t> </a:t>
                </a:r>
              </a:p>
            </p:txBody>
          </p:sp>
        </mc:Fallback>
      </mc:AlternateContent>
      <p:graphicFrame>
        <p:nvGraphicFramePr>
          <p:cNvPr id="4" name="表格 3"/>
          <p:cNvGraphicFramePr>
            <a:graphicFrameLocks noGrp="1"/>
          </p:cNvGraphicFramePr>
          <p:nvPr>
            <p:extLst>
              <p:ext uri="{D42A27DB-BD31-4B8C-83A1-F6EECF244321}">
                <p14:modId xmlns:p14="http://schemas.microsoft.com/office/powerpoint/2010/main" val="2138343549"/>
              </p:ext>
            </p:extLst>
          </p:nvPr>
        </p:nvGraphicFramePr>
        <p:xfrm>
          <a:off x="1237593" y="2824100"/>
          <a:ext cx="8921752" cy="3505098"/>
        </p:xfrm>
        <a:graphic>
          <a:graphicData uri="http://schemas.openxmlformats.org/drawingml/2006/table">
            <a:tbl>
              <a:tblPr firstRow="1" firstCol="1" bandRow="1"/>
              <a:tblGrid>
                <a:gridCol w="2230438">
                  <a:extLst>
                    <a:ext uri="{9D8B030D-6E8A-4147-A177-3AD203B41FA5}">
                      <a16:colId xmlns:a16="http://schemas.microsoft.com/office/drawing/2014/main" val="964442302"/>
                    </a:ext>
                  </a:extLst>
                </a:gridCol>
                <a:gridCol w="2230438">
                  <a:extLst>
                    <a:ext uri="{9D8B030D-6E8A-4147-A177-3AD203B41FA5}">
                      <a16:colId xmlns:a16="http://schemas.microsoft.com/office/drawing/2014/main" val="3523346589"/>
                    </a:ext>
                  </a:extLst>
                </a:gridCol>
                <a:gridCol w="2230438">
                  <a:extLst>
                    <a:ext uri="{9D8B030D-6E8A-4147-A177-3AD203B41FA5}">
                      <a16:colId xmlns:a16="http://schemas.microsoft.com/office/drawing/2014/main" val="489494233"/>
                    </a:ext>
                  </a:extLst>
                </a:gridCol>
                <a:gridCol w="2230438">
                  <a:extLst>
                    <a:ext uri="{9D8B030D-6E8A-4147-A177-3AD203B41FA5}">
                      <a16:colId xmlns:a16="http://schemas.microsoft.com/office/drawing/2014/main" val="2754924674"/>
                    </a:ext>
                  </a:extLst>
                </a:gridCol>
              </a:tblGrid>
              <a:tr h="438138">
                <a:tc>
                  <a:txBody>
                    <a:bodyPr/>
                    <a:lstStyle/>
                    <a:p>
                      <a:pPr algn="ctr">
                        <a:spcAft>
                          <a:spcPts val="0"/>
                        </a:spcAft>
                      </a:pPr>
                      <a:r>
                        <a:rPr lang="zh-CN" sz="1200" b="1" kern="100" dirty="0">
                          <a:effectLst/>
                          <a:latin typeface="Cambria Math" panose="02040503050406030204" pitchFamily="18" charset="0"/>
                          <a:ea typeface="宋体" panose="02010600030101010101" pitchFamily="2" charset="-122"/>
                          <a:cs typeface="Times New Roman" panose="02020603050405020304" pitchFamily="18" charset="0"/>
                        </a:rPr>
                        <a:t>编号</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分子几何构型</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对称性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分子极性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3954835"/>
                  </a:ext>
                </a:extLst>
              </a:tr>
              <a:tr h="383370">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dirty="0">
                          <a:effectLst/>
                          <a:latin typeface="Cambria Math" panose="02040503050406030204" pitchFamily="18" charset="0"/>
                          <a:ea typeface="宋体" panose="02010600030101010101" pitchFamily="2" charset="-122"/>
                          <a:cs typeface="Times New Roman" panose="02020603050405020304" pitchFamily="18" charset="0"/>
                        </a:rPr>
                        <a:t>1</a:t>
                      </a: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弯曲形</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非对称</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480287661"/>
                  </a:ext>
                </a:extLst>
              </a:tr>
              <a:tr h="383370">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dirty="0">
                          <a:effectLst/>
                          <a:latin typeface="Cambria Math" panose="02040503050406030204" pitchFamily="18" charset="0"/>
                          <a:ea typeface="宋体" panose="02010600030101010101" pitchFamily="2" charset="-122"/>
                          <a:cs typeface="Times New Roman" panose="02020603050405020304" pitchFamily="18" charset="0"/>
                        </a:rPr>
                        <a:t>2</a:t>
                      </a: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平面三角形</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对称</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非极性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759497478"/>
                  </a:ext>
                </a:extLst>
              </a:tr>
              <a:tr h="383370">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a:effectLst/>
                          <a:latin typeface="Cambria Math" panose="02040503050406030204" pitchFamily="18" charset="0"/>
                          <a:ea typeface="宋体" panose="02010600030101010101" pitchFamily="2" charset="-122"/>
                          <a:cs typeface="Times New Roman" panose="02020603050405020304" pitchFamily="18" charset="0"/>
                        </a:rPr>
                        <a:t>3</a:t>
                      </a: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直线形</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对称</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非极性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3493181604"/>
                  </a:ext>
                </a:extLst>
              </a:tr>
              <a:tr h="383370">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a:effectLst/>
                          <a:latin typeface="Cambria Math" panose="02040503050406030204" pitchFamily="18" charset="0"/>
                          <a:ea typeface="宋体" panose="02010600030101010101" pitchFamily="2" charset="-122"/>
                          <a:cs typeface="Times New Roman" panose="02020603050405020304" pitchFamily="18" charset="0"/>
                        </a:rPr>
                        <a:t>4</a:t>
                      </a: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弯曲形</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非对称</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2254038958"/>
                  </a:ext>
                </a:extLst>
              </a:tr>
              <a:tr h="383370">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a:effectLst/>
                          <a:latin typeface="Cambria Math" panose="02040503050406030204" pitchFamily="18" charset="0"/>
                          <a:ea typeface="宋体" panose="02010600030101010101" pitchFamily="2" charset="-122"/>
                          <a:cs typeface="Times New Roman" panose="02020603050405020304" pitchFamily="18" charset="0"/>
                        </a:rPr>
                        <a:t>5</a:t>
                      </a: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三角锥</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非对称</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1479572276"/>
                  </a:ext>
                </a:extLst>
              </a:tr>
              <a:tr h="383370">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a:effectLst/>
                          <a:latin typeface="Cambria Math" panose="02040503050406030204" pitchFamily="18" charset="0"/>
                          <a:ea typeface="宋体" panose="02010600030101010101" pitchFamily="2" charset="-122"/>
                          <a:cs typeface="Times New Roman" panose="02020603050405020304" pitchFamily="18" charset="0"/>
                        </a:rPr>
                        <a:t>6</a:t>
                      </a: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三角锥</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非对称</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极性</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710551019"/>
                  </a:ext>
                </a:extLst>
              </a:tr>
              <a:tr h="383370">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a:effectLst/>
                          <a:latin typeface="Cambria Math" panose="02040503050406030204" pitchFamily="18" charset="0"/>
                          <a:ea typeface="宋体" panose="02010600030101010101" pitchFamily="2" charset="-122"/>
                          <a:cs typeface="Times New Roman" panose="02020603050405020304" pitchFamily="18" charset="0"/>
                        </a:rPr>
                        <a:t>7</a:t>
                      </a: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四面体</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非对称</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极性</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extLst>
                  <a:ext uri="{0D108BD9-81ED-4DB2-BD59-A6C34878D82A}">
                    <a16:rowId xmlns:a16="http://schemas.microsoft.com/office/drawing/2014/main" val="866121692"/>
                  </a:ext>
                </a:extLst>
              </a:tr>
              <a:tr h="383370">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b="1" kern="100">
                          <a:effectLst/>
                          <a:latin typeface="Cambria Math" panose="02040503050406030204" pitchFamily="18" charset="0"/>
                          <a:ea typeface="宋体" panose="02010600030101010101" pitchFamily="2" charset="-122"/>
                          <a:cs typeface="Times New Roman" panose="02020603050405020304" pitchFamily="18" charset="0"/>
                        </a:rPr>
                        <a:t>8</a:t>
                      </a: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正四面体</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b="1" kern="100">
                          <a:effectLst/>
                          <a:latin typeface="Cambria Math" panose="02040503050406030204" pitchFamily="18" charset="0"/>
                          <a:ea typeface="宋体" panose="02010600030101010101" pitchFamily="2" charset="-122"/>
                          <a:cs typeface="Times New Roman" panose="02020603050405020304" pitchFamily="18" charset="0"/>
                        </a:rPr>
                        <a:t>对称</a:t>
                      </a:r>
                      <a:endParaRPr lang="zh-CN" sz="1050" b="1"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b="1" kern="100" dirty="0">
                          <a:effectLst/>
                          <a:latin typeface="Cambria Math" panose="02040503050406030204" pitchFamily="18" charset="0"/>
                          <a:ea typeface="宋体" panose="02010600030101010101" pitchFamily="2" charset="-122"/>
                          <a:cs typeface="Times New Roman" panose="02020603050405020304" pitchFamily="18" charset="0"/>
                        </a:rPr>
                        <a:t>非极性</a:t>
                      </a:r>
                      <a:endParaRPr lang="zh-CN" sz="1050" b="1"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46764851"/>
                  </a:ext>
                </a:extLst>
              </a:tr>
            </a:tbl>
          </a:graphicData>
        </a:graphic>
      </p:graphicFrame>
    </p:spTree>
    <p:extLst>
      <p:ext uri="{BB962C8B-B14F-4D97-AF65-F5344CB8AC3E}">
        <p14:creationId xmlns:p14="http://schemas.microsoft.com/office/powerpoint/2010/main" val="8819146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E6D89E-2C8F-41B6-A02C-31C93629BE91}"/>
              </a:ext>
            </a:extLst>
          </p:cNvPr>
          <p:cNvSpPr txBox="1"/>
          <p:nvPr/>
        </p:nvSpPr>
        <p:spPr>
          <a:xfrm>
            <a:off x="421535" y="282101"/>
            <a:ext cx="11437267" cy="830997"/>
          </a:xfrm>
          <a:prstGeom prst="rect">
            <a:avLst/>
          </a:prstGeom>
          <a:noFill/>
        </p:spPr>
        <p:txBody>
          <a:bodyPr wrap="square" rtlCol="0">
            <a:spAutoFit/>
          </a:bodyPr>
          <a:lstStyle/>
          <a:p>
            <a:pPr>
              <a:lnSpc>
                <a:spcPct val="150000"/>
              </a:lnSpc>
            </a:pPr>
            <a:r>
              <a:rPr lang="en-US" altLang="zh-CN" sz="3200" dirty="0">
                <a:latin typeface="Calibri" panose="020F0502020204030204" pitchFamily="34" charset="0"/>
                <a:ea typeface="华文楷体" panose="02010600040101010101" pitchFamily="2" charset="-122"/>
                <a:cs typeface="Calibri" panose="020F0502020204030204" pitchFamily="34" charset="0"/>
              </a:rPr>
              <a:t>10.12 </a:t>
            </a:r>
            <a:r>
              <a:rPr lang="zh-CN" altLang="en-US" sz="3200" dirty="0">
                <a:latin typeface="Calibri" panose="020F0502020204030204" pitchFamily="34" charset="0"/>
                <a:ea typeface="华文楷体" panose="02010600040101010101" pitchFamily="2" charset="-122"/>
                <a:cs typeface="Calibri" panose="020F0502020204030204" pitchFamily="34" charset="0"/>
              </a:rPr>
              <a:t>分析下列分子间存在着哪种作用力（包括氢键）</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E521B56-B6AD-45B2-A3CD-DAB8FD0B4A25}"/>
                  </a:ext>
                </a:extLst>
              </p:cNvPr>
              <p:cNvSpPr txBox="1"/>
              <p:nvPr/>
            </p:nvSpPr>
            <p:spPr>
              <a:xfrm>
                <a:off x="734549" y="1243811"/>
                <a:ext cx="11222698" cy="954107"/>
              </a:xfrm>
              <a:prstGeom prst="rect">
                <a:avLst/>
              </a:prstGeom>
              <a:noFill/>
            </p:spPr>
            <p:txBody>
              <a:bodyPr wrap="square" rtlCol="0">
                <a:spAutoFit/>
              </a:bodyPr>
              <a:lstStyle/>
              <a:p>
                <a:pPr marL="514350" indent="-514350">
                  <a:buAutoNum type="arabicParenBoth"/>
                </a:pPr>
                <a:r>
                  <a:rPr lang="en-US" altLang="zh-CN" sz="2800" dirty="0">
                    <a:latin typeface="Cambria Math" panose="02040503050406030204" pitchFamily="18" charset="0"/>
                    <a:ea typeface="Cambria Math" panose="02040503050406030204" pitchFamily="18" charset="0"/>
                    <a:cs typeface="Calibri" panose="020F0502020204030204" pitchFamily="34" charset="0"/>
                  </a:rPr>
                  <a:t>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(2)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O,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O; 	(3) O</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O; 	(4) </a:t>
                </a:r>
                <a:r>
                  <a:rPr lang="en-US" altLang="zh-CN" sz="2800" dirty="0" err="1">
                    <a:latin typeface="Cambria Math" panose="02040503050406030204" pitchFamily="18" charset="0"/>
                    <a:ea typeface="Cambria Math" panose="02040503050406030204" pitchFamily="18" charset="0"/>
                    <a:cs typeface="Calibri" panose="020F0502020204030204" pitchFamily="34" charset="0"/>
                  </a:rPr>
                  <a:t>HBr</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O; 	</a:t>
                </a:r>
              </a:p>
              <a:p>
                <a:r>
                  <a:rPr lang="en-US" altLang="zh-CN" sz="2800" dirty="0">
                    <a:latin typeface="Cambria Math" panose="02040503050406030204" pitchFamily="18" charset="0"/>
                    <a:ea typeface="Cambria Math" panose="02040503050406030204" pitchFamily="18" charset="0"/>
                    <a:cs typeface="Calibri" panose="020F0502020204030204" pitchFamily="34" charset="0"/>
                  </a:rPr>
                  <a:t>(5) I</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CCl</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4</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(6)CH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COOH, CH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COOH ;</a:t>
                </a:r>
                <a14:m>
                  <m:oMath xmlns:m="http://schemas.openxmlformats.org/officeDocument/2006/math">
                    <m:r>
                      <a:rPr lang="en-US" altLang="zh-CN" sz="2800" i="1" smtClean="0">
                        <a:latin typeface="Cambria Math" panose="02040503050406030204" pitchFamily="18" charset="0"/>
                        <a:ea typeface="Cambria Math" panose="02040503050406030204" pitchFamily="18" charset="0"/>
                        <a:cs typeface="Calibri" panose="020F0502020204030204" pitchFamily="34" charset="0"/>
                      </a:rPr>
                      <m:t> </m:t>
                    </m:r>
                  </m:oMath>
                </a14:m>
                <a:r>
                  <a:rPr lang="en-US" altLang="zh-CN" sz="2800" dirty="0">
                    <a:latin typeface="Cambria Math" panose="02040503050406030204" pitchFamily="18" charset="0"/>
                    <a:ea typeface="Cambria Math" panose="02040503050406030204" pitchFamily="18" charset="0"/>
                    <a:cs typeface="Calibri" panose="020F0502020204030204" pitchFamily="34" charset="0"/>
                  </a:rPr>
                  <a:t>(7)      ,     ; 	(8) NH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3</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H</a:t>
                </a:r>
                <a:r>
                  <a:rPr lang="en-US" altLang="zh-CN" sz="2800" baseline="-25000" dirty="0">
                    <a:latin typeface="Cambria Math" panose="02040503050406030204" pitchFamily="18" charset="0"/>
                    <a:ea typeface="Cambria Math" panose="02040503050406030204" pitchFamily="18" charset="0"/>
                    <a:cs typeface="Calibri" panose="020F0502020204030204" pitchFamily="34" charset="0"/>
                  </a:rPr>
                  <a:t>2</a:t>
                </a:r>
                <a:r>
                  <a:rPr lang="en-US" altLang="zh-CN" sz="2800" dirty="0">
                    <a:latin typeface="Cambria Math" panose="02040503050406030204" pitchFamily="18" charset="0"/>
                    <a:ea typeface="Cambria Math" panose="02040503050406030204" pitchFamily="18" charset="0"/>
                    <a:cs typeface="Calibri" panose="020F0502020204030204" pitchFamily="34" charset="0"/>
                  </a:rPr>
                  <a:t>O</a:t>
                </a:r>
                <a:r>
                  <a:rPr lang="zh-CN" altLang="en-US" sz="2800" dirty="0">
                    <a:latin typeface="Cambria Math" panose="02040503050406030204" pitchFamily="18" charset="0"/>
                    <a:ea typeface="Cambria Math" panose="02040503050406030204" pitchFamily="18" charset="0"/>
                    <a:cs typeface="Calibri" panose="020F0502020204030204" pitchFamily="34" charset="0"/>
                  </a:rPr>
                  <a:t>。</a:t>
                </a:r>
                <a:r>
                  <a:rPr lang="en-US" altLang="zh-CN" sz="2800" dirty="0">
                    <a:latin typeface="Cambria Math" panose="02040503050406030204" pitchFamily="18" charset="0"/>
                    <a:ea typeface="Cambria Math" panose="02040503050406030204" pitchFamily="18" charset="0"/>
                    <a:cs typeface="Calibri" panose="020F0502020204030204" pitchFamily="34" charset="0"/>
                  </a:rPr>
                  <a:t> </a:t>
                </a:r>
              </a:p>
            </p:txBody>
          </p:sp>
        </mc:Choice>
        <mc:Fallback xmlns="">
          <p:sp>
            <p:nvSpPr>
              <p:cNvPr id="6" name="文本框 5">
                <a:extLst>
                  <a:ext uri="{FF2B5EF4-FFF2-40B4-BE49-F238E27FC236}">
                    <a16:creationId xmlns:a16="http://schemas.microsoft.com/office/drawing/2014/main" id="{EE521B56-B6AD-45B2-A3CD-DAB8FD0B4A25}"/>
                  </a:ext>
                </a:extLst>
              </p:cNvPr>
              <p:cNvSpPr txBox="1">
                <a:spLocks noRot="1" noChangeAspect="1" noMove="1" noResize="1" noEditPoints="1" noAdjustHandles="1" noChangeArrowheads="1" noChangeShapeType="1" noTextEdit="1"/>
              </p:cNvSpPr>
              <p:nvPr/>
            </p:nvSpPr>
            <p:spPr>
              <a:xfrm>
                <a:off x="734549" y="1243811"/>
                <a:ext cx="11222698" cy="954107"/>
              </a:xfrm>
              <a:prstGeom prst="rect">
                <a:avLst/>
              </a:prstGeom>
              <a:blipFill>
                <a:blip r:embed="rId3"/>
                <a:stretch>
                  <a:fillRect l="-1086" t="-6369" b="-16561"/>
                </a:stretch>
              </a:blipFill>
            </p:spPr>
            <p:txBody>
              <a:bodyPr/>
              <a:lstStyle/>
              <a:p>
                <a:r>
                  <a:rPr lang="zh-CN" altLang="en-US">
                    <a:noFill/>
                  </a:rPr>
                  <a:t> </a:t>
                </a:r>
              </a:p>
            </p:txBody>
          </p:sp>
        </mc:Fallback>
      </mc:AlternateContent>
      <p:graphicFrame>
        <p:nvGraphicFramePr>
          <p:cNvPr id="7" name="对象 6"/>
          <p:cNvGraphicFramePr>
            <a:graphicFrameLocks noChangeAspect="1"/>
          </p:cNvGraphicFramePr>
          <p:nvPr>
            <p:extLst>
              <p:ext uri="{D42A27DB-BD31-4B8C-83A1-F6EECF244321}">
                <p14:modId xmlns:p14="http://schemas.microsoft.com/office/powerpoint/2010/main" val="669594429"/>
              </p:ext>
            </p:extLst>
          </p:nvPr>
        </p:nvGraphicFramePr>
        <p:xfrm>
          <a:off x="7045326" y="1720865"/>
          <a:ext cx="344762" cy="393686"/>
        </p:xfrm>
        <a:graphic>
          <a:graphicData uri="http://schemas.openxmlformats.org/presentationml/2006/ole">
            <mc:AlternateContent xmlns:mc="http://schemas.openxmlformats.org/markup-compatibility/2006">
              <mc:Choice xmlns:v="urn:schemas-microsoft-com:vml" Requires="v">
                <p:oleObj name="CS ChemDraw Drawing" r:id="rId4" imgW="715999" imgH="818061" progId="ChemDraw.Document.6.0">
                  <p:embed/>
                </p:oleObj>
              </mc:Choice>
              <mc:Fallback>
                <p:oleObj name="CS ChemDraw Drawing" r:id="rId4" imgW="715999" imgH="818061" progId="ChemDraw.Document.6.0">
                  <p:embed/>
                  <p:pic>
                    <p:nvPicPr>
                      <p:cNvPr id="7" name="对象 6"/>
                      <p:cNvPicPr/>
                      <p:nvPr/>
                    </p:nvPicPr>
                    <p:blipFill>
                      <a:blip r:embed="rId5"/>
                      <a:stretch>
                        <a:fillRect/>
                      </a:stretch>
                    </p:blipFill>
                    <p:spPr>
                      <a:xfrm>
                        <a:off x="7045326" y="1720865"/>
                        <a:ext cx="344762" cy="393686"/>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85478379"/>
              </p:ext>
            </p:extLst>
          </p:nvPr>
        </p:nvGraphicFramePr>
        <p:xfrm>
          <a:off x="7566025" y="1720865"/>
          <a:ext cx="339725" cy="387934"/>
        </p:xfrm>
        <a:graphic>
          <a:graphicData uri="http://schemas.openxmlformats.org/presentationml/2006/ole">
            <mc:AlternateContent xmlns:mc="http://schemas.openxmlformats.org/markup-compatibility/2006">
              <mc:Choice xmlns:v="urn:schemas-microsoft-com:vml" Requires="v">
                <p:oleObj name="CS ChemDraw Drawing" r:id="rId6" imgW="715999" imgH="818061" progId="ChemDraw.Document.6.0">
                  <p:embed/>
                </p:oleObj>
              </mc:Choice>
              <mc:Fallback>
                <p:oleObj name="CS ChemDraw Drawing" r:id="rId6" imgW="715999" imgH="818061" progId="ChemDraw.Document.6.0">
                  <p:embed/>
                  <p:pic>
                    <p:nvPicPr>
                      <p:cNvPr id="8" name="对象 7"/>
                      <p:cNvPicPr/>
                      <p:nvPr/>
                    </p:nvPicPr>
                    <p:blipFill>
                      <a:blip r:embed="rId5"/>
                      <a:stretch>
                        <a:fillRect/>
                      </a:stretch>
                    </p:blipFill>
                    <p:spPr>
                      <a:xfrm>
                        <a:off x="7566025" y="1720865"/>
                        <a:ext cx="339725" cy="387934"/>
                      </a:xfrm>
                      <a:prstGeom prst="rect">
                        <a:avLst/>
                      </a:prstGeom>
                    </p:spPr>
                  </p:pic>
                </p:oleObj>
              </mc:Fallback>
            </mc:AlternateContent>
          </a:graphicData>
        </a:graphic>
      </p:graphicFrame>
      <p:graphicFrame>
        <p:nvGraphicFramePr>
          <p:cNvPr id="9" name="表格 8"/>
          <p:cNvGraphicFramePr>
            <a:graphicFrameLocks noGrp="1"/>
          </p:cNvGraphicFramePr>
          <p:nvPr>
            <p:extLst>
              <p:ext uri="{D42A27DB-BD31-4B8C-83A1-F6EECF244321}">
                <p14:modId xmlns:p14="http://schemas.microsoft.com/office/powerpoint/2010/main" val="4199863719"/>
              </p:ext>
            </p:extLst>
          </p:nvPr>
        </p:nvGraphicFramePr>
        <p:xfrm>
          <a:off x="2051114" y="2479746"/>
          <a:ext cx="6961506" cy="2686528"/>
        </p:xfrm>
        <a:graphic>
          <a:graphicData uri="http://schemas.openxmlformats.org/drawingml/2006/table">
            <a:tbl>
              <a:tblPr firstRow="1" firstCol="1" bandRow="1"/>
              <a:tblGrid>
                <a:gridCol w="1456669">
                  <a:extLst>
                    <a:ext uri="{9D8B030D-6E8A-4147-A177-3AD203B41FA5}">
                      <a16:colId xmlns:a16="http://schemas.microsoft.com/office/drawing/2014/main" val="1765454781"/>
                    </a:ext>
                  </a:extLst>
                </a:gridCol>
                <a:gridCol w="1387105">
                  <a:extLst>
                    <a:ext uri="{9D8B030D-6E8A-4147-A177-3AD203B41FA5}">
                      <a16:colId xmlns:a16="http://schemas.microsoft.com/office/drawing/2014/main" val="3138533030"/>
                    </a:ext>
                  </a:extLst>
                </a:gridCol>
                <a:gridCol w="1387105">
                  <a:extLst>
                    <a:ext uri="{9D8B030D-6E8A-4147-A177-3AD203B41FA5}">
                      <a16:colId xmlns:a16="http://schemas.microsoft.com/office/drawing/2014/main" val="2389969551"/>
                    </a:ext>
                  </a:extLst>
                </a:gridCol>
                <a:gridCol w="1387105">
                  <a:extLst>
                    <a:ext uri="{9D8B030D-6E8A-4147-A177-3AD203B41FA5}">
                      <a16:colId xmlns:a16="http://schemas.microsoft.com/office/drawing/2014/main" val="731258646"/>
                    </a:ext>
                  </a:extLst>
                </a:gridCol>
                <a:gridCol w="1343522">
                  <a:extLst>
                    <a:ext uri="{9D8B030D-6E8A-4147-A177-3AD203B41FA5}">
                      <a16:colId xmlns:a16="http://schemas.microsoft.com/office/drawing/2014/main" val="3729438388"/>
                    </a:ext>
                  </a:extLst>
                </a:gridCol>
              </a:tblGrid>
              <a:tr h="335816">
                <a:tc>
                  <a:txBody>
                    <a:bodyPr/>
                    <a:lstStyle/>
                    <a:p>
                      <a:pPr algn="ctr">
                        <a:spcAft>
                          <a:spcPts val="0"/>
                        </a:spcAft>
                      </a:pPr>
                      <a:r>
                        <a:rPr lang="zh-CN" sz="1200" kern="100">
                          <a:effectLst/>
                          <a:latin typeface="Cambria Math" panose="02040503050406030204" pitchFamily="18" charset="0"/>
                          <a:ea typeface="宋体" panose="02010600030101010101" pitchFamily="2" charset="-122"/>
                          <a:cs typeface="Times New Roman" panose="02020603050405020304" pitchFamily="18" charset="0"/>
                        </a:rPr>
                        <a:t>编号</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取向力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诱导力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色散力</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氢键</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3472315"/>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1</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w="19050" cap="flat" cmpd="sng" algn="ctr">
                      <a:solidFill>
                        <a:srgbClr val="000000"/>
                      </a:solidFill>
                      <a:prstDash val="solid"/>
                      <a:round/>
                      <a:headEnd type="none" w="med" len="med"/>
                      <a:tailEnd type="none" w="med" len="med"/>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w="190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932680867"/>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2</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357554717"/>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3</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247477577"/>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4</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6481157"/>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5</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742502049"/>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6</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78925507"/>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7</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a:noFill/>
                    </a:lnB>
                  </a:tcPr>
                </a:tc>
                <a:tc>
                  <a:txBody>
                    <a:bodyPr/>
                    <a:lstStyle/>
                    <a:p>
                      <a:pPr algn="ctr">
                        <a:spcAft>
                          <a:spcPts val="0"/>
                        </a:spcAft>
                      </a:pPr>
                      <a:r>
                        <a:rPr lang="en-US" sz="1050" kern="100">
                          <a:effectLst/>
                          <a:latin typeface="Cambria Math" panose="02040503050406030204" pitchFamily="18" charset="0"/>
                          <a:ea typeface="宋体" panose="02010600030101010101" pitchFamily="2" charset="-122"/>
                          <a:cs typeface="Times New Roman" panose="02020603050405020304" pitchFamily="18" charset="0"/>
                        </a:rPr>
                        <a:t> </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a:noFill/>
                    </a:lnB>
                  </a:tcPr>
                </a:tc>
                <a:extLst>
                  <a:ext uri="{0D108BD9-81ED-4DB2-BD59-A6C34878D82A}">
                    <a16:rowId xmlns:a16="http://schemas.microsoft.com/office/drawing/2014/main" val="3812845698"/>
                  </a:ext>
                </a:extLst>
              </a:tr>
              <a:tr h="293839">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r>
                        <a:rPr lang="en-US" sz="1050" kern="100">
                          <a:effectLst/>
                          <a:latin typeface="Cambria Math" panose="02040503050406030204" pitchFamily="18" charset="0"/>
                          <a:ea typeface="宋体" panose="02010600030101010101" pitchFamily="2" charset="-122"/>
                          <a:cs typeface="Times New Roman" panose="02020603050405020304" pitchFamily="18" charset="0"/>
                        </a:rPr>
                        <a:t>8</a:t>
                      </a: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lnL>
                      <a:noFill/>
                    </a:lnL>
                    <a:lnR>
                      <a:noFill/>
                    </a:lnR>
                    <a:lnT>
                      <a:noFill/>
                    </a:lnT>
                    <a:lnB w="19050" cap="flat" cmpd="sng" algn="ctr">
                      <a:solidFill>
                        <a:srgbClr val="000000"/>
                      </a:solidFill>
                      <a:prstDash val="solid"/>
                      <a:round/>
                      <a:headEnd type="none" w="med" len="med"/>
                      <a:tailEnd type="none" w="med" len="med"/>
                    </a:lnB>
                  </a:tcPr>
                </a:tc>
                <a:tc>
                  <a:txBody>
                    <a:bodyPr/>
                    <a:lstStyle/>
                    <a:p>
                      <a:pPr algn="ctr">
                        <a:spcAft>
                          <a:spcPts val="0"/>
                        </a:spcAft>
                      </a:pPr>
                      <a:r>
                        <a:rPr lang="zh-CN" sz="1050" kern="100" dirty="0">
                          <a:effectLst/>
                          <a:latin typeface="Cambria Math" panose="02040503050406030204" pitchFamily="18" charset="0"/>
                          <a:ea typeface="宋体" panose="02010600030101010101" pitchFamily="2" charset="-122"/>
                          <a:cs typeface="Times New Roman" panose="02020603050405020304" pitchFamily="18" charset="0"/>
                        </a:rPr>
                        <a:t>√</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a:noFill/>
                    </a:lnL>
                    <a:lnR>
                      <a:noFill/>
                    </a:lnR>
                    <a:lnT>
                      <a:noFill/>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66501244"/>
                  </a:ext>
                </a:extLst>
              </a:tr>
            </a:tbl>
          </a:graphicData>
        </a:graphic>
      </p:graphicFrame>
      <p:sp>
        <p:nvSpPr>
          <p:cNvPr id="3" name="文本框 2"/>
          <p:cNvSpPr txBox="1"/>
          <p:nvPr/>
        </p:nvSpPr>
        <p:spPr>
          <a:xfrm>
            <a:off x="1016876" y="5573110"/>
            <a:ext cx="4918841" cy="923330"/>
          </a:xfrm>
          <a:prstGeom prst="rect">
            <a:avLst/>
          </a:prstGeom>
          <a:noFill/>
        </p:spPr>
        <p:txBody>
          <a:bodyPr wrap="square" rtlCol="0">
            <a:spAutoFit/>
          </a:bodyPr>
          <a:lstStyle/>
          <a:p>
            <a:r>
              <a:rPr lang="zh-CN" altLang="en-US" dirty="0">
                <a:latin typeface="华文楷体" panose="02010600040101010101" pitchFamily="2" charset="-122"/>
                <a:ea typeface="华文楷体" panose="02010600040101010101" pitchFamily="2" charset="-122"/>
              </a:rPr>
              <a:t>取向力：固有偶极与固有偶极</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诱导力：诱导偶极与固有偶极</a:t>
            </a:r>
            <a:endParaRPr lang="en-US" altLang="zh-CN" dirty="0">
              <a:latin typeface="华文楷体" panose="02010600040101010101" pitchFamily="2" charset="-122"/>
              <a:ea typeface="华文楷体" panose="02010600040101010101" pitchFamily="2" charset="-122"/>
            </a:endParaRPr>
          </a:p>
          <a:p>
            <a:r>
              <a:rPr lang="zh-CN" altLang="en-US" dirty="0">
                <a:latin typeface="华文楷体" panose="02010600040101010101" pitchFamily="2" charset="-122"/>
                <a:ea typeface="华文楷体" panose="02010600040101010101" pitchFamily="2" charset="-122"/>
              </a:rPr>
              <a:t>色散力：瞬时偶极矩产生</a:t>
            </a:r>
          </a:p>
        </p:txBody>
      </p:sp>
      <p:sp>
        <p:nvSpPr>
          <p:cNvPr id="4" name="右箭头 3"/>
          <p:cNvSpPr/>
          <p:nvPr/>
        </p:nvSpPr>
        <p:spPr>
          <a:xfrm>
            <a:off x="4302157" y="5837706"/>
            <a:ext cx="1135117" cy="39413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5643663" y="5639591"/>
            <a:ext cx="6313584" cy="923330"/>
          </a:xfrm>
          <a:prstGeom prst="rect">
            <a:avLst/>
          </a:prstGeom>
        </p:spPr>
        <p:txBody>
          <a:bodyPr wrap="square">
            <a:spAutoFit/>
          </a:bodyPr>
          <a:lstStyle/>
          <a:p>
            <a:r>
              <a:rPr lang="zh-CN" altLang="en-US" dirty="0">
                <a:solidFill>
                  <a:srgbClr val="333333"/>
                </a:solidFill>
                <a:latin typeface="华文楷体" panose="02010600040101010101" pitchFamily="2" charset="-122"/>
                <a:ea typeface="华文楷体" panose="02010600040101010101" pitchFamily="2" charset="-122"/>
              </a:rPr>
              <a:t>极性分子与极性分子之间，</a:t>
            </a:r>
            <a:r>
              <a:rPr lang="zh-CN" altLang="en-US" dirty="0">
                <a:solidFill>
                  <a:srgbClr val="F73131"/>
                </a:solidFill>
                <a:latin typeface="华文楷体" panose="02010600040101010101" pitchFamily="2" charset="-122"/>
                <a:ea typeface="华文楷体" panose="02010600040101010101" pitchFamily="2" charset="-122"/>
              </a:rPr>
              <a:t>取向力</a:t>
            </a:r>
            <a:r>
              <a:rPr lang="zh-CN" altLang="en-US" dirty="0">
                <a:solidFill>
                  <a:srgbClr val="333333"/>
                </a:solidFill>
                <a:latin typeface="华文楷体" panose="02010600040101010101" pitchFamily="2" charset="-122"/>
                <a:ea typeface="华文楷体" panose="02010600040101010101" pitchFamily="2" charset="-122"/>
              </a:rPr>
              <a:t>、</a:t>
            </a:r>
            <a:r>
              <a:rPr lang="zh-CN" altLang="en-US" dirty="0">
                <a:solidFill>
                  <a:srgbClr val="F73131"/>
                </a:solidFill>
                <a:latin typeface="华文楷体" panose="02010600040101010101" pitchFamily="2" charset="-122"/>
                <a:ea typeface="华文楷体" panose="02010600040101010101" pitchFamily="2" charset="-122"/>
              </a:rPr>
              <a:t>诱导力</a:t>
            </a:r>
            <a:r>
              <a:rPr lang="zh-CN" altLang="en-US" dirty="0">
                <a:solidFill>
                  <a:srgbClr val="333333"/>
                </a:solidFill>
                <a:latin typeface="华文楷体" panose="02010600040101010101" pitchFamily="2" charset="-122"/>
                <a:ea typeface="华文楷体" panose="02010600040101010101" pitchFamily="2" charset="-122"/>
              </a:rPr>
              <a:t>、</a:t>
            </a:r>
            <a:r>
              <a:rPr lang="zh-CN" altLang="en-US" dirty="0">
                <a:solidFill>
                  <a:srgbClr val="F73131"/>
                </a:solidFill>
                <a:latin typeface="华文楷体" panose="02010600040101010101" pitchFamily="2" charset="-122"/>
                <a:ea typeface="华文楷体" panose="02010600040101010101" pitchFamily="2" charset="-122"/>
              </a:rPr>
              <a:t>色散力</a:t>
            </a:r>
            <a:r>
              <a:rPr lang="zh-CN" altLang="en-US" dirty="0">
                <a:solidFill>
                  <a:srgbClr val="333333"/>
                </a:solidFill>
                <a:latin typeface="华文楷体" panose="02010600040101010101" pitchFamily="2" charset="-122"/>
                <a:ea typeface="华文楷体" panose="02010600040101010101" pitchFamily="2" charset="-122"/>
              </a:rPr>
              <a:t>都存在；</a:t>
            </a:r>
            <a:endParaRPr lang="en-US" altLang="zh-CN" dirty="0">
              <a:solidFill>
                <a:srgbClr val="333333"/>
              </a:solidFill>
              <a:latin typeface="华文楷体" panose="02010600040101010101" pitchFamily="2" charset="-122"/>
              <a:ea typeface="华文楷体" panose="02010600040101010101" pitchFamily="2" charset="-122"/>
            </a:endParaRPr>
          </a:p>
          <a:p>
            <a:r>
              <a:rPr lang="zh-CN" altLang="en-US" dirty="0">
                <a:solidFill>
                  <a:srgbClr val="333333"/>
                </a:solidFill>
                <a:latin typeface="华文楷体" panose="02010600040101010101" pitchFamily="2" charset="-122"/>
                <a:ea typeface="华文楷体" panose="02010600040101010101" pitchFamily="2" charset="-122"/>
              </a:rPr>
              <a:t>极性分子与非极性分子之间，则存在</a:t>
            </a:r>
            <a:r>
              <a:rPr lang="zh-CN" altLang="en-US" dirty="0">
                <a:solidFill>
                  <a:srgbClr val="F73131"/>
                </a:solidFill>
                <a:latin typeface="华文楷体" panose="02010600040101010101" pitchFamily="2" charset="-122"/>
                <a:ea typeface="华文楷体" panose="02010600040101010101" pitchFamily="2" charset="-122"/>
              </a:rPr>
              <a:t>诱导力和色散力</a:t>
            </a:r>
            <a:r>
              <a:rPr lang="zh-CN" altLang="en-US" dirty="0">
                <a:solidFill>
                  <a:srgbClr val="333333"/>
                </a:solidFill>
                <a:latin typeface="华文楷体" panose="02010600040101010101" pitchFamily="2" charset="-122"/>
                <a:ea typeface="华文楷体" panose="02010600040101010101" pitchFamily="2" charset="-122"/>
              </a:rPr>
              <a:t>；</a:t>
            </a:r>
            <a:endParaRPr lang="en-US" altLang="zh-CN" dirty="0">
              <a:solidFill>
                <a:srgbClr val="333333"/>
              </a:solidFill>
              <a:latin typeface="华文楷体" panose="02010600040101010101" pitchFamily="2" charset="-122"/>
              <a:ea typeface="华文楷体" panose="02010600040101010101" pitchFamily="2" charset="-122"/>
            </a:endParaRPr>
          </a:p>
          <a:p>
            <a:r>
              <a:rPr lang="zh-CN" altLang="en-US" dirty="0">
                <a:solidFill>
                  <a:srgbClr val="333333"/>
                </a:solidFill>
                <a:latin typeface="华文楷体" panose="02010600040101010101" pitchFamily="2" charset="-122"/>
                <a:ea typeface="华文楷体" panose="02010600040101010101" pitchFamily="2" charset="-122"/>
              </a:rPr>
              <a:t>非极性分子与非极性分子之间，则只存在</a:t>
            </a:r>
            <a:r>
              <a:rPr lang="zh-CN" altLang="en-US" dirty="0">
                <a:solidFill>
                  <a:srgbClr val="F73131"/>
                </a:solidFill>
                <a:latin typeface="华文楷体" panose="02010600040101010101" pitchFamily="2" charset="-122"/>
                <a:ea typeface="华文楷体" panose="02010600040101010101" pitchFamily="2" charset="-122"/>
              </a:rPr>
              <a:t>色散力</a:t>
            </a:r>
            <a:r>
              <a:rPr lang="zh-CN" altLang="en-US" dirty="0">
                <a:solidFill>
                  <a:srgbClr val="333333"/>
                </a:solidFill>
                <a:latin typeface="华文楷体" panose="02010600040101010101" pitchFamily="2" charset="-122"/>
                <a:ea typeface="华文楷体" panose="02010600040101010101" pitchFamily="2" charset="-122"/>
              </a:rPr>
              <a:t>。</a:t>
            </a:r>
            <a:endParaRPr lang="zh-CN" altLang="en-US"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9495968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Rectangle 6"/>
              <p:cNvSpPr>
                <a:spLocks noChangeArrowheads="1"/>
              </p:cNvSpPr>
              <p:nvPr/>
            </p:nvSpPr>
            <p:spPr bwMode="auto">
              <a:xfrm>
                <a:off x="4401984" y="363538"/>
                <a:ext cx="5882087" cy="1914498"/>
              </a:xfrm>
              <a:prstGeom prst="rect">
                <a:avLst/>
              </a:prstGeom>
              <a:noFill/>
              <a:ln w="9525">
                <a:noFill/>
                <a:miter lim="800000"/>
              </a:ln>
              <a:effectLst/>
            </p:spPr>
            <p:txBody>
              <a:bodyPr wrap="square">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pPr>
                <a:r>
                  <a:rPr kumimoji="0" lang="en-US" altLang="zh-CN" sz="2000" i="1" dirty="0">
                    <a:solidFill>
                      <a:prstClr val="black"/>
                    </a:solidFill>
                    <a:latin typeface="Arial" panose="020B0604020202020204" pitchFamily="34" charset="0"/>
                    <a:cs typeface="Arial" panose="020B0604020202020204" pitchFamily="34" charset="0"/>
                  </a:rPr>
                  <a:t>n </a:t>
                </a:r>
                <a:r>
                  <a:rPr kumimoji="0" lang="en-US" altLang="zh-CN" sz="2000" dirty="0">
                    <a:solidFill>
                      <a:prstClr val="black"/>
                    </a:solidFill>
                    <a:latin typeface="Arial" panose="020B0604020202020204" pitchFamily="34" charset="0"/>
                    <a:cs typeface="Arial" panose="020B0604020202020204" pitchFamily="34" charset="0"/>
                  </a:rPr>
                  <a:t>= 1,   </a:t>
                </a:r>
                <a:r>
                  <a:rPr kumimoji="0" lang="en-US" altLang="zh-CN" sz="2000" i="1" dirty="0">
                    <a:solidFill>
                      <a:prstClr val="black"/>
                    </a:solidFill>
                    <a:latin typeface="Arial" panose="020B0604020202020204" pitchFamily="34" charset="0"/>
                    <a:cs typeface="Arial" panose="020B0604020202020204" pitchFamily="34" charset="0"/>
                  </a:rPr>
                  <a:t>E</a:t>
                </a:r>
                <a:r>
                  <a:rPr kumimoji="0" lang="en-US" altLang="zh-CN" sz="2000" baseline="-25000" dirty="0">
                    <a:solidFill>
                      <a:prstClr val="black"/>
                    </a:solidFill>
                    <a:latin typeface="Arial" panose="020B0604020202020204" pitchFamily="34" charset="0"/>
                    <a:cs typeface="Arial" panose="020B0604020202020204" pitchFamily="34" charset="0"/>
                  </a:rPr>
                  <a:t>1</a:t>
                </a:r>
                <a:r>
                  <a:rPr kumimoji="0" lang="en-US" altLang="zh-CN" sz="2000" dirty="0">
                    <a:solidFill>
                      <a:prstClr val="black"/>
                    </a:solidFill>
                    <a:latin typeface="Arial" panose="020B0604020202020204" pitchFamily="34" charset="0"/>
                    <a:cs typeface="Arial" panose="020B0604020202020204" pitchFamily="34" charset="0"/>
                  </a:rPr>
                  <a:t> = </a:t>
                </a:r>
                <a:r>
                  <a:rPr kumimoji="0" lang="en-US" altLang="zh-CN" sz="2000" dirty="0">
                    <a:solidFill>
                      <a:prstClr val="black"/>
                    </a:solidFill>
                    <a:latin typeface="Arial" panose="020B0604020202020204" pitchFamily="34" charset="0"/>
                    <a:cs typeface="Arial" panose="020B0604020202020204" pitchFamily="34" charset="0"/>
                    <a:sym typeface="Symbol" panose="05050102010706020507" pitchFamily="18" charset="2"/>
                  </a:rPr>
                  <a:t></a:t>
                </a:r>
                <a:r>
                  <a:rPr kumimoji="0" lang="en-US" altLang="zh-CN" sz="2000" i="1" dirty="0">
                    <a:solidFill>
                      <a:prstClr val="black"/>
                    </a:solidFill>
                    <a:latin typeface="Arial" panose="020B0604020202020204" pitchFamily="34" charset="0"/>
                    <a:cs typeface="Arial" panose="020B0604020202020204" pitchFamily="34" charset="0"/>
                  </a:rPr>
                  <a:t>B</a:t>
                </a:r>
                <a:r>
                  <a:rPr kumimoji="0" lang="en-US" altLang="zh-CN" sz="2000" dirty="0">
                    <a:solidFill>
                      <a:prstClr val="black"/>
                    </a:solidFill>
                    <a:latin typeface="Arial" panose="020B0604020202020204" pitchFamily="34" charset="0"/>
                    <a:cs typeface="Arial" panose="020B0604020202020204" pitchFamily="34" charset="0"/>
                  </a:rPr>
                  <a:t>  		</a:t>
                </a:r>
                <a:r>
                  <a:rPr kumimoji="0" lang="zh-CN" altLang="en-US" sz="2000" dirty="0">
                    <a:solidFill>
                      <a:prstClr val="black"/>
                    </a:solidFill>
                    <a:latin typeface="Arial" panose="020B0604020202020204" pitchFamily="34" charset="0"/>
                    <a:cs typeface="Arial" panose="020B0604020202020204" pitchFamily="34" charset="0"/>
                  </a:rPr>
                  <a:t>氢原子基态能量</a:t>
                </a:r>
              </a:p>
              <a:p>
                <a:pPr eaLnBrk="1" hangingPunct="1">
                  <a:lnSpc>
                    <a:spcPct val="120000"/>
                  </a:lnSpc>
                </a:pPr>
                <a:r>
                  <a:rPr kumimoji="0" lang="en-US" altLang="zh-CN" sz="2000" i="1" dirty="0">
                    <a:solidFill>
                      <a:prstClr val="black"/>
                    </a:solidFill>
                    <a:latin typeface="Arial" panose="020B0604020202020204" pitchFamily="34" charset="0"/>
                    <a:cs typeface="Arial" panose="020B0604020202020204" pitchFamily="34" charset="0"/>
                  </a:rPr>
                  <a:t>n </a:t>
                </a:r>
                <a:r>
                  <a:rPr kumimoji="0" lang="en-US" altLang="zh-CN" sz="2000" dirty="0">
                    <a:solidFill>
                      <a:prstClr val="black"/>
                    </a:solidFill>
                    <a:latin typeface="Arial" panose="020B0604020202020204" pitchFamily="34" charset="0"/>
                    <a:cs typeface="Arial" panose="020B0604020202020204" pitchFamily="34" charset="0"/>
                  </a:rPr>
                  <a:t>= 2, </a:t>
                </a:r>
                <a14:m>
                  <m:oMath xmlns:m="http://schemas.openxmlformats.org/officeDocument/2006/math">
                    <a:fld id="{825F15A7-03F4-43D7-82C5-3E23DA2F108C}" type="mathplaceholder">
                      <a:rPr kumimoji="0" lang="en-US" altLang="zh-CN" sz="2000" i="1" smtClean="0">
                        <a:solidFill>
                          <a:prstClr val="black"/>
                        </a:solidFill>
                        <a:latin typeface="Arial" panose="020B0604020202020204" pitchFamily="34" charset="0"/>
                        <a:cs typeface="Arial" panose="020B0604020202020204" pitchFamily="34" charset="0"/>
                      </a:rPr>
                      <a:t>在此处键入公式。</a:t>
                    </a:fld>
                  </m:oMath>
                </a14:m>
                <a:r>
                  <a:rPr kumimoji="0" lang="en-US" altLang="zh-CN" sz="2000" dirty="0">
                    <a:solidFill>
                      <a:prstClr val="black"/>
                    </a:solidFill>
                    <a:latin typeface="Arial" panose="020B0604020202020204" pitchFamily="34" charset="0"/>
                    <a:cs typeface="Arial" panose="020B0604020202020204" pitchFamily="34" charset="0"/>
                  </a:rPr>
                  <a:t>  </a:t>
                </a:r>
                <a:r>
                  <a:rPr kumimoji="0" lang="en-US" altLang="zh-CN" sz="2000" i="1" dirty="0">
                    <a:solidFill>
                      <a:prstClr val="black"/>
                    </a:solidFill>
                    <a:latin typeface="Arial" panose="020B0604020202020204" pitchFamily="34" charset="0"/>
                    <a:cs typeface="Arial" panose="020B0604020202020204" pitchFamily="34" charset="0"/>
                  </a:rPr>
                  <a:t>E</a:t>
                </a:r>
                <a:r>
                  <a:rPr kumimoji="0" lang="en-US" altLang="zh-CN" sz="2000" baseline="-25000" dirty="0">
                    <a:solidFill>
                      <a:prstClr val="black"/>
                    </a:solidFill>
                    <a:latin typeface="Arial" panose="020B0604020202020204" pitchFamily="34" charset="0"/>
                    <a:cs typeface="Arial" panose="020B0604020202020204" pitchFamily="34" charset="0"/>
                  </a:rPr>
                  <a:t>2</a:t>
                </a:r>
                <a:r>
                  <a:rPr kumimoji="0" lang="en-US" altLang="zh-CN" sz="2000" dirty="0">
                    <a:solidFill>
                      <a:prstClr val="black"/>
                    </a:solidFill>
                    <a:latin typeface="Arial" panose="020B0604020202020204" pitchFamily="34" charset="0"/>
                    <a:cs typeface="Arial" panose="020B0604020202020204" pitchFamily="34" charset="0"/>
                  </a:rPr>
                  <a:t> = </a:t>
                </a:r>
                <a:r>
                  <a:rPr kumimoji="0" lang="en-US" altLang="zh-CN" sz="2000" dirty="0">
                    <a:solidFill>
                      <a:prstClr val="black"/>
                    </a:solidFill>
                    <a:latin typeface="Arial" panose="020B0604020202020204" pitchFamily="34" charset="0"/>
                    <a:cs typeface="Arial" panose="020B0604020202020204" pitchFamily="34" charset="0"/>
                    <a:sym typeface="Symbol" panose="05050102010706020507" pitchFamily="18" charset="2"/>
                  </a:rPr>
                  <a:t></a:t>
                </a:r>
                <a:r>
                  <a:rPr kumimoji="0" lang="en-US" altLang="zh-CN" sz="2000" i="1" dirty="0">
                    <a:solidFill>
                      <a:prstClr val="black"/>
                    </a:solidFill>
                    <a:latin typeface="Arial" panose="020B0604020202020204" pitchFamily="34" charset="0"/>
                    <a:cs typeface="Arial" panose="020B0604020202020204" pitchFamily="34" charset="0"/>
                  </a:rPr>
                  <a:t>B</a:t>
                </a:r>
                <a:r>
                  <a:rPr kumimoji="0" lang="en-US" altLang="zh-CN" sz="2000" dirty="0">
                    <a:solidFill>
                      <a:prstClr val="black"/>
                    </a:solidFill>
                    <a:latin typeface="Arial" panose="020B0604020202020204" pitchFamily="34" charset="0"/>
                    <a:cs typeface="Arial" panose="020B0604020202020204" pitchFamily="34" charset="0"/>
                  </a:rPr>
                  <a:t>/4  	</a:t>
                </a:r>
                <a:r>
                  <a:rPr kumimoji="0" lang="zh-CN" altLang="en-US" sz="2000" dirty="0">
                    <a:solidFill>
                      <a:prstClr val="black"/>
                    </a:solidFill>
                    <a:latin typeface="Arial" panose="020B0604020202020204" pitchFamily="34" charset="0"/>
                    <a:cs typeface="Arial" panose="020B0604020202020204" pitchFamily="34" charset="0"/>
                  </a:rPr>
                  <a:t>氢原子处于激发态</a:t>
                </a:r>
              </a:p>
              <a:p>
                <a:pPr eaLnBrk="1" hangingPunct="1">
                  <a:lnSpc>
                    <a:spcPct val="120000"/>
                  </a:lnSpc>
                </a:pPr>
                <a:r>
                  <a:rPr kumimoji="0" lang="en-US" altLang="zh-CN" sz="2000" i="1" dirty="0">
                    <a:solidFill>
                      <a:prstClr val="black"/>
                    </a:solidFill>
                    <a:latin typeface="Arial" panose="020B0604020202020204" pitchFamily="34" charset="0"/>
                    <a:cs typeface="Arial" panose="020B0604020202020204" pitchFamily="34" charset="0"/>
                  </a:rPr>
                  <a:t>n </a:t>
                </a:r>
                <a:r>
                  <a:rPr kumimoji="0" lang="en-US" altLang="zh-CN" sz="2000" dirty="0">
                    <a:solidFill>
                      <a:prstClr val="black"/>
                    </a:solidFill>
                    <a:latin typeface="Arial" panose="020B0604020202020204" pitchFamily="34" charset="0"/>
                    <a:cs typeface="Arial" panose="020B0604020202020204" pitchFamily="34" charset="0"/>
                  </a:rPr>
                  <a:t>= 3,   </a:t>
                </a:r>
                <a:r>
                  <a:rPr kumimoji="0" lang="en-US" altLang="zh-CN" sz="2000" i="1" dirty="0">
                    <a:solidFill>
                      <a:prstClr val="black"/>
                    </a:solidFill>
                    <a:latin typeface="Arial" panose="020B0604020202020204" pitchFamily="34" charset="0"/>
                    <a:cs typeface="Arial" panose="020B0604020202020204" pitchFamily="34" charset="0"/>
                  </a:rPr>
                  <a:t>E</a:t>
                </a:r>
                <a:r>
                  <a:rPr kumimoji="0" lang="en-US" altLang="zh-CN" sz="2000" baseline="-25000" dirty="0">
                    <a:solidFill>
                      <a:prstClr val="black"/>
                    </a:solidFill>
                    <a:latin typeface="Arial" panose="020B0604020202020204" pitchFamily="34" charset="0"/>
                    <a:cs typeface="Arial" panose="020B0604020202020204" pitchFamily="34" charset="0"/>
                  </a:rPr>
                  <a:t>3</a:t>
                </a:r>
                <a:r>
                  <a:rPr kumimoji="0" lang="en-US" altLang="zh-CN" sz="2000" dirty="0">
                    <a:solidFill>
                      <a:prstClr val="black"/>
                    </a:solidFill>
                    <a:latin typeface="Arial" panose="020B0604020202020204" pitchFamily="34" charset="0"/>
                    <a:cs typeface="Arial" panose="020B0604020202020204" pitchFamily="34" charset="0"/>
                  </a:rPr>
                  <a:t> = </a:t>
                </a:r>
                <a:r>
                  <a:rPr kumimoji="0" lang="en-US" altLang="zh-CN" sz="2000" dirty="0">
                    <a:solidFill>
                      <a:prstClr val="black"/>
                    </a:solidFill>
                    <a:latin typeface="Arial" panose="020B0604020202020204" pitchFamily="34" charset="0"/>
                    <a:cs typeface="Arial" panose="020B0604020202020204" pitchFamily="34" charset="0"/>
                    <a:sym typeface="Symbol" panose="05050102010706020507" pitchFamily="18" charset="2"/>
                  </a:rPr>
                  <a:t></a:t>
                </a:r>
                <a:r>
                  <a:rPr kumimoji="0" lang="en-US" altLang="zh-CN" sz="2000" i="1" dirty="0">
                    <a:solidFill>
                      <a:prstClr val="black"/>
                    </a:solidFill>
                    <a:latin typeface="Arial" panose="020B0604020202020204" pitchFamily="34" charset="0"/>
                    <a:cs typeface="Arial" panose="020B0604020202020204" pitchFamily="34" charset="0"/>
                  </a:rPr>
                  <a:t>B</a:t>
                </a:r>
                <a:r>
                  <a:rPr kumimoji="0" lang="en-US" altLang="zh-CN" sz="2000" dirty="0">
                    <a:solidFill>
                      <a:prstClr val="black"/>
                    </a:solidFill>
                    <a:latin typeface="Arial" panose="020B0604020202020204" pitchFamily="34" charset="0"/>
                    <a:cs typeface="Arial" panose="020B0604020202020204" pitchFamily="34" charset="0"/>
                  </a:rPr>
                  <a:t>/9  	</a:t>
                </a:r>
                <a:r>
                  <a:rPr kumimoji="0" lang="zh-CN" altLang="en-US" sz="2000" dirty="0">
                    <a:solidFill>
                      <a:prstClr val="black"/>
                    </a:solidFill>
                    <a:latin typeface="Arial" panose="020B0604020202020204" pitchFamily="34" charset="0"/>
                    <a:cs typeface="Arial" panose="020B0604020202020204" pitchFamily="34" charset="0"/>
                  </a:rPr>
                  <a:t>氢原子处于较高的激发态</a:t>
                </a:r>
              </a:p>
              <a:p>
                <a:pPr eaLnBrk="1" hangingPunct="1">
                  <a:lnSpc>
                    <a:spcPct val="120000"/>
                  </a:lnSpc>
                </a:pPr>
                <a:r>
                  <a:rPr kumimoji="0" lang="en-US" altLang="zh-CN" sz="2000" i="1" dirty="0">
                    <a:solidFill>
                      <a:prstClr val="black"/>
                    </a:solidFill>
                    <a:latin typeface="Arial" panose="020B0604020202020204" pitchFamily="34" charset="0"/>
                    <a:cs typeface="Arial" panose="020B0604020202020204" pitchFamily="34" charset="0"/>
                  </a:rPr>
                  <a:t>n </a:t>
                </a:r>
                <a:r>
                  <a:rPr kumimoji="0" lang="en-US" altLang="zh-CN" sz="2000" dirty="0">
                    <a:solidFill>
                      <a:prstClr val="black"/>
                    </a:solidFill>
                    <a:latin typeface="Arial" panose="020B0604020202020204" pitchFamily="34" charset="0"/>
                    <a:cs typeface="Arial" panose="020B0604020202020204" pitchFamily="34" charset="0"/>
                  </a:rPr>
                  <a:t>= 4,   </a:t>
                </a:r>
                <a:r>
                  <a:rPr kumimoji="0" lang="en-US" altLang="zh-CN" sz="2000" i="1" dirty="0">
                    <a:solidFill>
                      <a:prstClr val="black"/>
                    </a:solidFill>
                    <a:latin typeface="Arial" panose="020B0604020202020204" pitchFamily="34" charset="0"/>
                    <a:cs typeface="Arial" panose="020B0604020202020204" pitchFamily="34" charset="0"/>
                  </a:rPr>
                  <a:t>E</a:t>
                </a:r>
                <a:r>
                  <a:rPr kumimoji="0" lang="en-US" altLang="zh-CN" sz="2000" baseline="-25000" dirty="0">
                    <a:solidFill>
                      <a:prstClr val="black"/>
                    </a:solidFill>
                    <a:latin typeface="Arial" panose="020B0604020202020204" pitchFamily="34" charset="0"/>
                    <a:cs typeface="Arial" panose="020B0604020202020204" pitchFamily="34" charset="0"/>
                  </a:rPr>
                  <a:t>4</a:t>
                </a:r>
                <a:r>
                  <a:rPr kumimoji="0" lang="en-US" altLang="zh-CN" sz="2000" dirty="0">
                    <a:solidFill>
                      <a:prstClr val="black"/>
                    </a:solidFill>
                    <a:latin typeface="Arial" panose="020B0604020202020204" pitchFamily="34" charset="0"/>
                    <a:cs typeface="Arial" panose="020B0604020202020204" pitchFamily="34" charset="0"/>
                  </a:rPr>
                  <a:t> = </a:t>
                </a:r>
                <a:r>
                  <a:rPr kumimoji="0" lang="en-US" altLang="zh-CN" sz="2000" dirty="0">
                    <a:solidFill>
                      <a:prstClr val="black"/>
                    </a:solidFill>
                    <a:latin typeface="Arial" panose="020B0604020202020204" pitchFamily="34" charset="0"/>
                    <a:cs typeface="Arial" panose="020B0604020202020204" pitchFamily="34" charset="0"/>
                    <a:sym typeface="Symbol" panose="05050102010706020507" pitchFamily="18" charset="2"/>
                  </a:rPr>
                  <a:t></a:t>
                </a:r>
                <a:r>
                  <a:rPr kumimoji="0" lang="en-US" altLang="zh-CN" sz="2000" i="1" dirty="0">
                    <a:solidFill>
                      <a:prstClr val="black"/>
                    </a:solidFill>
                    <a:latin typeface="Arial" panose="020B0604020202020204" pitchFamily="34" charset="0"/>
                    <a:cs typeface="Arial" panose="020B0604020202020204" pitchFamily="34" charset="0"/>
                  </a:rPr>
                  <a:t>B</a:t>
                </a:r>
                <a:r>
                  <a:rPr kumimoji="0" lang="en-US" altLang="zh-CN" sz="2000" dirty="0">
                    <a:solidFill>
                      <a:prstClr val="black"/>
                    </a:solidFill>
                    <a:latin typeface="Arial" panose="020B0604020202020204" pitchFamily="34" charset="0"/>
                    <a:cs typeface="Arial" panose="020B0604020202020204" pitchFamily="34" charset="0"/>
                  </a:rPr>
                  <a:t>/16  	</a:t>
                </a:r>
                <a:r>
                  <a:rPr kumimoji="0" lang="zh-CN" altLang="en-US" sz="2000" dirty="0">
                    <a:solidFill>
                      <a:prstClr val="black"/>
                    </a:solidFill>
                    <a:latin typeface="Arial" panose="020B0604020202020204" pitchFamily="34" charset="0"/>
                    <a:cs typeface="Arial" panose="020B0604020202020204" pitchFamily="34" charset="0"/>
                  </a:rPr>
                  <a:t>氢原子处于更高的激发态</a:t>
                </a:r>
              </a:p>
            </p:txBody>
          </p:sp>
        </mc:Choice>
        <mc:Fallback xmlns="">
          <p:sp>
            <p:nvSpPr>
              <p:cNvPr id="4" name="Rectangle 6"/>
              <p:cNvSpPr>
                <a:spLocks noRot="1" noChangeAspect="1" noMove="1" noResize="1" noEditPoints="1" noAdjustHandles="1" noChangeArrowheads="1" noChangeShapeType="1" noTextEdit="1"/>
              </p:cNvSpPr>
              <p:nvPr/>
            </p:nvSpPr>
            <p:spPr bwMode="auto">
              <a:xfrm>
                <a:off x="4401984" y="363538"/>
                <a:ext cx="5882087" cy="1914498"/>
              </a:xfrm>
              <a:prstGeom prst="rect">
                <a:avLst/>
              </a:prstGeom>
              <a:blipFill>
                <a:blip r:embed="rId3"/>
                <a:stretch>
                  <a:fillRect l="-1036" t="-1274" b="-4459"/>
                </a:stretch>
              </a:blipFill>
              <a:ln w="9525">
                <a:noFill/>
                <a:miter lim="800000"/>
              </a:ln>
              <a:effectLst/>
            </p:spPr>
            <p:txBody>
              <a:bodyPr/>
              <a:lstStyle/>
              <a:p>
                <a:r>
                  <a:rPr lang="zh-CN" altLang="en-US">
                    <a:noFill/>
                  </a:rPr>
                  <a:t> </a:t>
                </a:r>
              </a:p>
            </p:txBody>
          </p:sp>
        </mc:Fallback>
      </mc:AlternateContent>
      <p:sp>
        <p:nvSpPr>
          <p:cNvPr id="25" name="Rectangle 7"/>
          <p:cNvSpPr>
            <a:spLocks noChangeArrowheads="1"/>
          </p:cNvSpPr>
          <p:nvPr/>
        </p:nvSpPr>
        <p:spPr bwMode="auto">
          <a:xfrm>
            <a:off x="2135560" y="3492948"/>
            <a:ext cx="792088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不能解释 </a:t>
            </a:r>
          </a:p>
          <a:p>
            <a:pPr eaLnBrk="0" hangingPunct="0">
              <a:lnSpc>
                <a:spcPct val="120000"/>
              </a:lnSpc>
              <a:buFont typeface="Times New Roman" panose="02020603050405020304" pitchFamily="18" charset="0"/>
              <a:buChar char="►"/>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  氢原子光谱的精细结构</a:t>
            </a:r>
          </a:p>
          <a:p>
            <a:pPr eaLnBrk="0" hangingPunct="0">
              <a:lnSpc>
                <a:spcPct val="120000"/>
              </a:lnSpc>
              <a:buFont typeface="Times New Roman" panose="02020603050405020304" pitchFamily="18" charset="0"/>
              <a:buChar char="►"/>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  氢原子光谱在磁场中的分裂</a:t>
            </a:r>
          </a:p>
          <a:p>
            <a:pPr eaLnBrk="0" hangingPunct="0">
              <a:lnSpc>
                <a:spcPct val="120000"/>
              </a:lnSpc>
              <a:buFont typeface="Times New Roman" panose="02020603050405020304" pitchFamily="18" charset="0"/>
              <a:buChar char="►"/>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  多电子原子的光谱</a:t>
            </a:r>
            <a:endParaRPr lang="en-US" altLang="zh-CN" sz="2000" dirty="0">
              <a:solidFill>
                <a:prstClr val="black"/>
              </a:solidFill>
              <a:latin typeface="Arial" panose="020B0604020202020204" pitchFamily="34" charset="0"/>
              <a:ea typeface="黑体" panose="02010609060101010101" pitchFamily="49" charset="-122"/>
              <a:cs typeface="Arial" panose="020B0604020202020204" pitchFamily="34" charset="0"/>
            </a:endParaRPr>
          </a:p>
          <a:p>
            <a:pPr eaLnBrk="0" hangingPunct="0">
              <a:lnSpc>
                <a:spcPct val="120000"/>
              </a:lnSpc>
              <a:buFont typeface="Times New Roman" panose="02020603050405020304" pitchFamily="18" charset="0"/>
              <a:buChar char="►"/>
            </a:pPr>
            <a:endParaRPr lang="en-US" altLang="zh-CN" sz="2000" dirty="0">
              <a:solidFill>
                <a:prstClr val="black"/>
              </a:solidFill>
              <a:latin typeface="Arial" panose="020B0604020202020204" pitchFamily="34" charset="0"/>
              <a:ea typeface="黑体" panose="02010609060101010101" pitchFamily="49" charset="-122"/>
              <a:cs typeface="Arial" panose="020B0604020202020204" pitchFamily="34" charset="0"/>
            </a:endParaRPr>
          </a:p>
          <a:p>
            <a:pPr eaLnBrk="0" hangingPunct="0">
              <a:lnSpc>
                <a:spcPct val="120000"/>
              </a:lnSpc>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玻尔模型是一个从经典模型向量子力学模型转变的中间模型，同时具有二者的一些特点，它本身就存在不能自圆其说的内在矛盾。</a:t>
            </a:r>
            <a:endParaRPr lang="en-US" altLang="zh-CN" sz="2000" dirty="0">
              <a:solidFill>
                <a:prstClr val="black"/>
              </a:solidFill>
              <a:latin typeface="Arial" panose="020B0604020202020204" pitchFamily="34" charset="0"/>
              <a:ea typeface="黑体" panose="02010609060101010101" pitchFamily="49" charset="-122"/>
              <a:cs typeface="Arial" panose="020B0604020202020204" pitchFamily="34" charset="0"/>
            </a:endParaRPr>
          </a:p>
          <a:p>
            <a:pPr eaLnBrk="0" hangingPunct="0">
              <a:lnSpc>
                <a:spcPct val="120000"/>
              </a:lnSpc>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出路在于彻底抛弃经典理论的体系，建立新的理论</a:t>
            </a:r>
            <a:r>
              <a:rPr lang="en-US" altLang="zh-CN" sz="2000" dirty="0">
                <a:solidFill>
                  <a:prstClr val="black"/>
                </a:solidFill>
                <a:latin typeface="Arial" panose="020B0604020202020204" pitchFamily="34" charset="0"/>
                <a:ea typeface="黑体" panose="02010609060101010101" pitchFamily="49" charset="-122"/>
                <a:cs typeface="Arial" panose="020B0604020202020204" pitchFamily="34" charset="0"/>
              </a:rPr>
              <a:t>——</a:t>
            </a: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量子力学。</a:t>
            </a:r>
          </a:p>
        </p:txBody>
      </p:sp>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FD243D0A-331F-41D2-A0A1-EF3D0439F2F7}"/>
                  </a:ext>
                </a:extLst>
              </p:cNvPr>
              <p:cNvSpPr txBox="1"/>
              <p:nvPr/>
            </p:nvSpPr>
            <p:spPr>
              <a:xfrm>
                <a:off x="2031865" y="841602"/>
                <a:ext cx="2087799" cy="7862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𝑛</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𝑛</m:t>
                              </m:r>
                            </m:e>
                            <m:sup>
                              <m:r>
                                <a:rPr lang="en-US" altLang="zh-CN" sz="2400" b="0" i="1" smtClean="0">
                                  <a:latin typeface="Cambria Math" panose="02040503050406030204" pitchFamily="18" charset="0"/>
                                </a:rPr>
                                <m:t>2</m:t>
                              </m:r>
                            </m:sup>
                          </m:sSup>
                        </m:den>
                      </m:f>
                      <m:r>
                        <a:rPr lang="en-US" altLang="zh-CN" sz="2400" b="0" i="1" smtClean="0">
                          <a:latin typeface="Cambria Math" panose="02040503050406030204" pitchFamily="18" charset="0"/>
                        </a:rPr>
                        <m:t>)</m:t>
                      </m:r>
                    </m:oMath>
                  </m:oMathPara>
                </a14:m>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26" name="文本框 25">
                <a:extLst>
                  <a:ext uri="{FF2B5EF4-FFF2-40B4-BE49-F238E27FC236}">
                    <a16:creationId xmlns:a16="http://schemas.microsoft.com/office/drawing/2014/main" id="{FD243D0A-331F-41D2-A0A1-EF3D0439F2F7}"/>
                  </a:ext>
                </a:extLst>
              </p:cNvPr>
              <p:cNvSpPr txBox="1">
                <a:spLocks noRot="1" noChangeAspect="1" noMove="1" noResize="1" noEditPoints="1" noAdjustHandles="1" noChangeArrowheads="1" noChangeShapeType="1" noTextEdit="1"/>
              </p:cNvSpPr>
              <p:nvPr/>
            </p:nvSpPr>
            <p:spPr>
              <a:xfrm>
                <a:off x="2031865" y="841602"/>
                <a:ext cx="2087799" cy="786241"/>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C7CB3EFC-0E09-4D6B-A4E3-E85A83B6D35D}"/>
                  </a:ext>
                </a:extLst>
              </p:cNvPr>
              <p:cNvSpPr txBox="1"/>
              <p:nvPr/>
            </p:nvSpPr>
            <p:spPr>
              <a:xfrm>
                <a:off x="3206012" y="2490512"/>
                <a:ext cx="6827382" cy="7899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r>
                        <a:rPr lang="en-US" altLang="zh-CN" sz="2400" b="0" i="1" smtClean="0">
                          <a:latin typeface="Cambria Math" panose="02040503050406030204" pitchFamily="18" charset="0"/>
                        </a:rPr>
                        <m:t>𝐸</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m:rPr>
                              <m:sty m:val="p"/>
                            </m:rPr>
                            <a:rPr lang="en-US" altLang="zh-CN" sz="2400" i="1">
                              <a:latin typeface="Cambria Math" panose="02040503050406030204" pitchFamily="18" charset="0"/>
                            </a:rPr>
                            <m:t>photon</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h𝑣</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𝑐h</m:t>
                          </m:r>
                        </m:num>
                        <m:den>
                          <m:r>
                            <a:rPr lang="en-US" altLang="zh-CN" sz="2400" b="0" i="1" smtClean="0">
                              <a:latin typeface="Cambria Math" panose="02040503050406030204" pitchFamily="18" charset="0"/>
                            </a:rPr>
                            <m:t>𝜆</m:t>
                          </m:r>
                        </m:den>
                      </m:f>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𝐵</m:t>
                      </m:r>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2</m:t>
                              </m:r>
                            </m:sup>
                          </m:sSubSup>
                        </m:den>
                      </m:f>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𝑛</m:t>
                              </m:r>
                            </m:e>
                            <m:sub>
                              <m:r>
                                <a:rPr lang="en-US" altLang="zh-CN" sz="2400" b="0" i="1" smtClean="0">
                                  <a:latin typeface="Cambria Math" panose="02040503050406030204" pitchFamily="18" charset="0"/>
                                </a:rPr>
                                <m:t>2</m:t>
                              </m:r>
                            </m:sub>
                            <m:sup>
                              <m:r>
                                <a:rPr lang="en-US" altLang="zh-CN" sz="2400" b="0" i="1" smtClean="0">
                                  <a:latin typeface="Cambria Math" panose="02040503050406030204" pitchFamily="18" charset="0"/>
                                </a:rPr>
                                <m:t>2</m:t>
                              </m:r>
                            </m:sup>
                          </m:sSubSup>
                        </m:den>
                      </m:f>
                      <m:r>
                        <a:rPr lang="en-US" altLang="zh-CN" sz="2400" b="0" i="1" smtClean="0">
                          <a:latin typeface="Cambria Math" panose="02040503050406030204" pitchFamily="18" charset="0"/>
                        </a:rPr>
                        <m:t>)</m:t>
                      </m:r>
                    </m:oMath>
                  </m:oMathPara>
                </a14:m>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27" name="文本框 26">
                <a:extLst>
                  <a:ext uri="{FF2B5EF4-FFF2-40B4-BE49-F238E27FC236}">
                    <a16:creationId xmlns:a16="http://schemas.microsoft.com/office/drawing/2014/main" id="{C7CB3EFC-0E09-4D6B-A4E3-E85A83B6D35D}"/>
                  </a:ext>
                </a:extLst>
              </p:cNvPr>
              <p:cNvSpPr txBox="1">
                <a:spLocks noRot="1" noChangeAspect="1" noMove="1" noResize="1" noEditPoints="1" noAdjustHandles="1" noChangeArrowheads="1" noChangeShapeType="1" noTextEdit="1"/>
              </p:cNvSpPr>
              <p:nvPr/>
            </p:nvSpPr>
            <p:spPr>
              <a:xfrm>
                <a:off x="3206012" y="2490512"/>
                <a:ext cx="6827382" cy="789960"/>
              </a:xfrm>
              <a:prstGeom prst="rect">
                <a:avLst/>
              </a:prstGeom>
              <a:blipFill>
                <a:blip r:embed="rId5"/>
                <a:stretch>
                  <a:fillRect/>
                </a:stretch>
              </a:blipFill>
            </p:spPr>
            <p:txBody>
              <a:bodyPr/>
              <a:lstStyle/>
              <a:p>
                <a:r>
                  <a:rPr lang="zh-CN" altLang="en-US">
                    <a:noFill/>
                  </a:rPr>
                  <a:t> </a:t>
                </a:r>
              </a:p>
            </p:txBody>
          </p:sp>
        </mc:Fallback>
      </mc:AlternateContent>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9E36535E-8514-4D93-BA9F-AE77C762CC50}"/>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Calibri" panose="020F0502020204030204" pitchFamily="34" charset="0"/>
                <a:ea typeface="华文楷体" panose="02010600040101010101" pitchFamily="2" charset="-122"/>
                <a:cs typeface="Calibri" panose="020F0502020204030204" pitchFamily="34" charset="0"/>
              </a:rPr>
              <a:t>晶体结构</a:t>
            </a:r>
          </a:p>
        </p:txBody>
      </p:sp>
      <p:sp>
        <p:nvSpPr>
          <p:cNvPr id="7" name="文本框 6">
            <a:extLst>
              <a:ext uri="{FF2B5EF4-FFF2-40B4-BE49-F238E27FC236}">
                <a16:creationId xmlns:a16="http://schemas.microsoft.com/office/drawing/2014/main" id="{091B3BA5-5ABD-4128-8442-3356058A8527}"/>
              </a:ext>
            </a:extLst>
          </p:cNvPr>
          <p:cNvSpPr txBox="1"/>
          <p:nvPr/>
        </p:nvSpPr>
        <p:spPr>
          <a:xfrm>
            <a:off x="2095353" y="963496"/>
            <a:ext cx="8253529" cy="2585323"/>
          </a:xfrm>
          <a:prstGeom prst="rect">
            <a:avLst/>
          </a:prstGeom>
          <a:noFill/>
        </p:spPr>
        <p:txBody>
          <a:bodyPr wrap="square" rtlCol="0">
            <a:spAutoFit/>
          </a:bodyPr>
          <a:lstStyle/>
          <a:p>
            <a:r>
              <a:rPr lang="en-US" altLang="zh-CN" b="1" dirty="0">
                <a:latin typeface="Calibri" panose="020F0502020204030204" pitchFamily="34" charset="0"/>
                <a:ea typeface="华文楷体" panose="02010600040101010101" pitchFamily="2" charset="-122"/>
                <a:cs typeface="Calibri" panose="020F0502020204030204" pitchFamily="34" charset="0"/>
              </a:rPr>
              <a:t>1.</a:t>
            </a:r>
            <a:r>
              <a:rPr lang="zh-CN" altLang="en-US" b="1" dirty="0">
                <a:latin typeface="Calibri" panose="020F0502020204030204" pitchFamily="34" charset="0"/>
                <a:ea typeface="华文楷体" panose="02010600040101010101" pitchFamily="2" charset="-122"/>
                <a:cs typeface="Calibri" panose="020F0502020204030204" pitchFamily="34" charset="0"/>
              </a:rPr>
              <a:t>晶体的特征和基本概念</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特征：规则的外形、固定熔点、各向异性</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基本概念：十四种布拉维点阵形式（布拉维格子）和七种晶系、晶格和晶胞、晶胞参数与原子半径的关系</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r>
              <a:rPr lang="en-US" altLang="zh-CN" b="1" dirty="0">
                <a:latin typeface="Calibri" panose="020F0502020204030204" pitchFamily="34" charset="0"/>
                <a:ea typeface="华文楷体" panose="02010600040101010101" pitchFamily="2" charset="-122"/>
                <a:cs typeface="Calibri" panose="020F0502020204030204" pitchFamily="34" charset="0"/>
              </a:rPr>
              <a:t>2.</a:t>
            </a:r>
            <a:r>
              <a:rPr lang="zh-CN" altLang="en-US" b="1" dirty="0">
                <a:latin typeface="Calibri" panose="020F0502020204030204" pitchFamily="34" charset="0"/>
                <a:ea typeface="华文楷体" panose="02010600040101010101" pitchFamily="2" charset="-122"/>
                <a:cs typeface="Calibri" panose="020F0502020204030204" pitchFamily="34" charset="0"/>
              </a:rPr>
              <a:t>金属晶体</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金属原子的堆积方式</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200150" lvl="2"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非密置层堆积：简单立方堆积、体心立方堆积</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pPr marL="1200150" lvl="2" indent="-285750">
              <a:buFont typeface="Wingdings" panose="05000000000000000000" pitchFamily="2" charset="2"/>
              <a:buChar char="Ø"/>
            </a:pPr>
            <a:r>
              <a:rPr lang="zh-CN" altLang="en-US" b="1" dirty="0">
                <a:latin typeface="Calibri" panose="020F0502020204030204" pitchFamily="34" charset="0"/>
                <a:ea typeface="华文楷体" panose="02010600040101010101" pitchFamily="2" charset="-122"/>
                <a:cs typeface="Calibri" panose="020F0502020204030204" pitchFamily="34" charset="0"/>
              </a:rPr>
              <a:t>密置层堆积：面心立方堆积（立方最密堆积）、六方密堆积</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a:p>
            <a:endParaRPr lang="en-US" altLang="zh-CN" b="1" dirty="0">
              <a:latin typeface="Calibri" panose="020F0502020204030204" pitchFamily="34" charset="0"/>
              <a:ea typeface="华文楷体" panose="02010600040101010101" pitchFamily="2" charset="-122"/>
              <a:cs typeface="Calibri" panose="020F0502020204030204" pitchFamily="34" charset="0"/>
            </a:endParaRPr>
          </a:p>
        </p:txBody>
      </p:sp>
      <p:pic>
        <p:nvPicPr>
          <p:cNvPr id="8" name="图片 7">
            <a:extLst>
              <a:ext uri="{FF2B5EF4-FFF2-40B4-BE49-F238E27FC236}">
                <a16:creationId xmlns:a16="http://schemas.microsoft.com/office/drawing/2014/main" id="{A8FC72AD-3ACD-484E-B08C-D0A3586BC647}"/>
              </a:ext>
            </a:extLst>
          </p:cNvPr>
          <p:cNvPicPr>
            <a:picLocks noChangeAspect="1"/>
          </p:cNvPicPr>
          <p:nvPr/>
        </p:nvPicPr>
        <p:blipFill rotWithShape="1">
          <a:blip r:embed="rId2"/>
          <a:srcRect l="44765" t="39611" r="38658" b="38805"/>
          <a:stretch/>
        </p:blipFill>
        <p:spPr>
          <a:xfrm>
            <a:off x="2095352" y="3501110"/>
            <a:ext cx="1515818" cy="1233519"/>
          </a:xfrm>
          <a:prstGeom prst="rect">
            <a:avLst/>
          </a:prstGeom>
        </p:spPr>
      </p:pic>
      <p:grpSp>
        <p:nvGrpSpPr>
          <p:cNvPr id="11" name="组合 10">
            <a:extLst>
              <a:ext uri="{FF2B5EF4-FFF2-40B4-BE49-F238E27FC236}">
                <a16:creationId xmlns:a16="http://schemas.microsoft.com/office/drawing/2014/main" id="{88D94C3A-19C4-48BC-85A4-99EF096D8270}"/>
              </a:ext>
            </a:extLst>
          </p:cNvPr>
          <p:cNvGrpSpPr/>
          <p:nvPr/>
        </p:nvGrpSpPr>
        <p:grpSpPr>
          <a:xfrm>
            <a:off x="3831480" y="3524965"/>
            <a:ext cx="1534477" cy="1233519"/>
            <a:chOff x="2405670" y="4117869"/>
            <a:chExt cx="1534477" cy="1233519"/>
          </a:xfrm>
        </p:grpSpPr>
        <p:pic>
          <p:nvPicPr>
            <p:cNvPr id="9" name="图片 8">
              <a:extLst>
                <a:ext uri="{FF2B5EF4-FFF2-40B4-BE49-F238E27FC236}">
                  <a16:creationId xmlns:a16="http://schemas.microsoft.com/office/drawing/2014/main" id="{2721B956-1479-4292-BE96-3FD6D003364E}"/>
                </a:ext>
              </a:extLst>
            </p:cNvPr>
            <p:cNvPicPr>
              <a:picLocks noChangeAspect="1"/>
            </p:cNvPicPr>
            <p:nvPr/>
          </p:nvPicPr>
          <p:blipFill rotWithShape="1">
            <a:blip r:embed="rId3"/>
            <a:srcRect l="45168" t="44336" r="38859" b="34080"/>
            <a:stretch/>
          </p:blipFill>
          <p:spPr>
            <a:xfrm>
              <a:off x="2405670" y="4117869"/>
              <a:ext cx="1460586" cy="1233519"/>
            </a:xfrm>
            <a:prstGeom prst="rect">
              <a:avLst/>
            </a:prstGeom>
          </p:spPr>
        </p:pic>
        <p:sp>
          <p:nvSpPr>
            <p:cNvPr id="10" name="矩形 9">
              <a:extLst>
                <a:ext uri="{FF2B5EF4-FFF2-40B4-BE49-F238E27FC236}">
                  <a16:creationId xmlns:a16="http://schemas.microsoft.com/office/drawing/2014/main" id="{921B14F6-BA34-4645-8F04-F27DF1F599E1}"/>
                </a:ext>
              </a:extLst>
            </p:cNvPr>
            <p:cNvSpPr/>
            <p:nvPr/>
          </p:nvSpPr>
          <p:spPr>
            <a:xfrm>
              <a:off x="3645327" y="5127391"/>
              <a:ext cx="294820" cy="2239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华文楷体" panose="02010600040101010101" pitchFamily="2" charset="-122"/>
                <a:cs typeface="Calibri" panose="020F0502020204030204" pitchFamily="34" charset="0"/>
              </a:endParaRPr>
            </a:p>
          </p:txBody>
        </p:sp>
      </p:grpSp>
      <p:pic>
        <p:nvPicPr>
          <p:cNvPr id="12" name="图片 11">
            <a:extLst>
              <a:ext uri="{FF2B5EF4-FFF2-40B4-BE49-F238E27FC236}">
                <a16:creationId xmlns:a16="http://schemas.microsoft.com/office/drawing/2014/main" id="{D5CAD784-8D71-477A-8161-DEFD6E55ACDB}"/>
              </a:ext>
            </a:extLst>
          </p:cNvPr>
          <p:cNvPicPr>
            <a:picLocks noChangeAspect="1"/>
          </p:cNvPicPr>
          <p:nvPr/>
        </p:nvPicPr>
        <p:blipFill rotWithShape="1">
          <a:blip r:embed="rId4"/>
          <a:srcRect l="64899" t="44228" r="17047" b="34188"/>
          <a:stretch/>
        </p:blipFill>
        <p:spPr>
          <a:xfrm>
            <a:off x="5512374" y="3524964"/>
            <a:ext cx="1650830" cy="1233519"/>
          </a:xfrm>
          <a:prstGeom prst="rect">
            <a:avLst/>
          </a:prstGeom>
        </p:spPr>
      </p:pic>
      <p:pic>
        <p:nvPicPr>
          <p:cNvPr id="13" name="图片 12">
            <a:extLst>
              <a:ext uri="{FF2B5EF4-FFF2-40B4-BE49-F238E27FC236}">
                <a16:creationId xmlns:a16="http://schemas.microsoft.com/office/drawing/2014/main" id="{4D05049B-244B-45B6-810B-7CB619B7B56F}"/>
              </a:ext>
            </a:extLst>
          </p:cNvPr>
          <p:cNvPicPr>
            <a:picLocks noChangeAspect="1"/>
          </p:cNvPicPr>
          <p:nvPr/>
        </p:nvPicPr>
        <p:blipFill rotWithShape="1">
          <a:blip r:embed="rId5"/>
          <a:srcRect l="43157" t="28228" r="40266" b="44389"/>
          <a:stretch/>
        </p:blipFill>
        <p:spPr>
          <a:xfrm>
            <a:off x="7501601" y="3371193"/>
            <a:ext cx="1515819" cy="1564914"/>
          </a:xfrm>
          <a:prstGeom prst="rect">
            <a:avLst/>
          </a:prstGeom>
        </p:spPr>
      </p:pic>
      <p:pic>
        <p:nvPicPr>
          <p:cNvPr id="14" name="图片 13">
            <a:extLst>
              <a:ext uri="{FF2B5EF4-FFF2-40B4-BE49-F238E27FC236}">
                <a16:creationId xmlns:a16="http://schemas.microsoft.com/office/drawing/2014/main" id="{0951282F-29D8-4DAE-BBBD-F99C9B9F4F0B}"/>
              </a:ext>
            </a:extLst>
          </p:cNvPr>
          <p:cNvPicPr>
            <a:picLocks noChangeAspect="1"/>
          </p:cNvPicPr>
          <p:nvPr/>
        </p:nvPicPr>
        <p:blipFill rotWithShape="1">
          <a:blip r:embed="rId6"/>
          <a:srcRect l="22825" t="33060" r="16040" b="32577"/>
          <a:stretch/>
        </p:blipFill>
        <p:spPr>
          <a:xfrm>
            <a:off x="3091427" y="4762245"/>
            <a:ext cx="5590108" cy="1963812"/>
          </a:xfrm>
          <a:prstGeom prst="rect">
            <a:avLst/>
          </a:prstGeom>
        </p:spPr>
      </p:pic>
    </p:spTree>
    <p:extLst>
      <p:ext uri="{BB962C8B-B14F-4D97-AF65-F5344CB8AC3E}">
        <p14:creationId xmlns:p14="http://schemas.microsoft.com/office/powerpoint/2010/main" val="40763701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A8C5313-F1CC-4EB4-B99F-BC40EC39A13F}"/>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华文楷体" panose="02010600040101010101" pitchFamily="2" charset="-122"/>
                <a:ea typeface="华文楷体" panose="02010600040101010101" pitchFamily="2" charset="-122"/>
                <a:cs typeface="Calibri" panose="020F0502020204030204" pitchFamily="34" charset="0"/>
              </a:rPr>
              <a:t>晶体结构</a:t>
            </a:r>
          </a:p>
        </p:txBody>
      </p:sp>
      <p:sp>
        <p:nvSpPr>
          <p:cNvPr id="7" name="文本框 6">
            <a:extLst>
              <a:ext uri="{FF2B5EF4-FFF2-40B4-BE49-F238E27FC236}">
                <a16:creationId xmlns:a16="http://schemas.microsoft.com/office/drawing/2014/main" id="{6DD03DB0-5CA2-4514-BC19-632FB9A94BAE}"/>
              </a:ext>
            </a:extLst>
          </p:cNvPr>
          <p:cNvSpPr txBox="1"/>
          <p:nvPr/>
        </p:nvSpPr>
        <p:spPr>
          <a:xfrm>
            <a:off x="2095353" y="963495"/>
            <a:ext cx="6079527" cy="1754326"/>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cs typeface="Calibri" panose="020F0502020204030204" pitchFamily="34" charset="0"/>
              </a:rPr>
              <a:t>3.</a:t>
            </a:r>
            <a:r>
              <a:rPr lang="zh-CN" altLang="en-US" b="1" dirty="0">
                <a:latin typeface="华文楷体" panose="02010600040101010101" pitchFamily="2" charset="-122"/>
                <a:ea typeface="华文楷体" panose="02010600040101010101" pitchFamily="2" charset="-122"/>
                <a:cs typeface="Calibri" panose="020F0502020204030204" pitchFamily="34" charset="0"/>
              </a:rPr>
              <a:t>离子晶体</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华文楷体" panose="02010600040101010101" pitchFamily="2" charset="-122"/>
                <a:ea typeface="华文楷体" panose="02010600040101010101" pitchFamily="2" charset="-122"/>
                <a:cs typeface="Calibri" panose="020F0502020204030204" pitchFamily="34" charset="0"/>
              </a:rPr>
              <a:t>半径比规则：阳离子填充空隙类型</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华文楷体" panose="02010600040101010101" pitchFamily="2" charset="-122"/>
                <a:ea typeface="华文楷体" panose="02010600040101010101" pitchFamily="2" charset="-122"/>
                <a:cs typeface="Calibri" panose="020F0502020204030204" pitchFamily="34" charset="0"/>
              </a:rPr>
              <a:t>描述几种主要晶体的阴离子堆积方式、阳离子的填充方式、阴阳离子配位数等</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pPr marL="742950" lvl="1" indent="-285750">
              <a:buFont typeface="Wingdings" panose="05000000000000000000" pitchFamily="2" charset="2"/>
              <a:buChar char="Ø"/>
            </a:pPr>
            <a:r>
              <a:rPr lang="zh-CN" altLang="en-US" b="1" dirty="0">
                <a:latin typeface="华文楷体" panose="02010600040101010101" pitchFamily="2" charset="-122"/>
                <a:ea typeface="华文楷体" panose="02010600040101010101" pitchFamily="2" charset="-122"/>
                <a:cs typeface="Calibri" panose="020F0502020204030204" pitchFamily="34" charset="0"/>
              </a:rPr>
              <a:t>阴阳离子半径和晶胞参数的关系</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a:p>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p:txBody>
      </p:sp>
      <p:pic>
        <p:nvPicPr>
          <p:cNvPr id="2" name="图片 1">
            <a:extLst>
              <a:ext uri="{FF2B5EF4-FFF2-40B4-BE49-F238E27FC236}">
                <a16:creationId xmlns:a16="http://schemas.microsoft.com/office/drawing/2014/main" id="{370E11F5-6DBA-48B8-9194-D25E9C502892}"/>
              </a:ext>
            </a:extLst>
          </p:cNvPr>
          <p:cNvPicPr>
            <a:picLocks noChangeAspect="1"/>
          </p:cNvPicPr>
          <p:nvPr/>
        </p:nvPicPr>
        <p:blipFill rotWithShape="1">
          <a:blip r:embed="rId2"/>
          <a:srcRect l="19060" t="16202" r="18994" b="27208"/>
          <a:stretch/>
        </p:blipFill>
        <p:spPr>
          <a:xfrm>
            <a:off x="2095352" y="2748507"/>
            <a:ext cx="5664372" cy="3234153"/>
          </a:xfrm>
          <a:prstGeom prst="rect">
            <a:avLst/>
          </a:prstGeom>
        </p:spPr>
      </p:pic>
      <p:pic>
        <p:nvPicPr>
          <p:cNvPr id="3" name="图片 2">
            <a:extLst>
              <a:ext uri="{FF2B5EF4-FFF2-40B4-BE49-F238E27FC236}">
                <a16:creationId xmlns:a16="http://schemas.microsoft.com/office/drawing/2014/main" id="{09E69FD3-EB91-4F79-AEA4-F98DC820F8E5}"/>
              </a:ext>
            </a:extLst>
          </p:cNvPr>
          <p:cNvPicPr>
            <a:picLocks noChangeAspect="1"/>
          </p:cNvPicPr>
          <p:nvPr/>
        </p:nvPicPr>
        <p:blipFill rotWithShape="1">
          <a:blip r:embed="rId3"/>
          <a:srcRect l="30537" t="38000" r="44396" b="33651"/>
          <a:stretch/>
        </p:blipFill>
        <p:spPr>
          <a:xfrm>
            <a:off x="8174879" y="986776"/>
            <a:ext cx="2292136" cy="1620145"/>
          </a:xfrm>
          <a:prstGeom prst="rect">
            <a:avLst/>
          </a:prstGeom>
        </p:spPr>
      </p:pic>
      <p:pic>
        <p:nvPicPr>
          <p:cNvPr id="4" name="图片 3">
            <a:extLst>
              <a:ext uri="{FF2B5EF4-FFF2-40B4-BE49-F238E27FC236}">
                <a16:creationId xmlns:a16="http://schemas.microsoft.com/office/drawing/2014/main" id="{D36283C8-EFD4-4EFC-800D-2F763636CE2D}"/>
              </a:ext>
            </a:extLst>
          </p:cNvPr>
          <p:cNvPicPr>
            <a:picLocks noChangeAspect="1"/>
          </p:cNvPicPr>
          <p:nvPr/>
        </p:nvPicPr>
        <p:blipFill rotWithShape="1">
          <a:blip r:embed="rId4"/>
          <a:srcRect l="32550" t="39611" r="43557" b="31503"/>
          <a:stretch/>
        </p:blipFill>
        <p:spPr>
          <a:xfrm>
            <a:off x="8174879" y="2872077"/>
            <a:ext cx="2184742" cy="1650829"/>
          </a:xfrm>
          <a:prstGeom prst="rect">
            <a:avLst/>
          </a:prstGeom>
        </p:spPr>
      </p:pic>
      <p:pic>
        <p:nvPicPr>
          <p:cNvPr id="6" name="图片 5">
            <a:extLst>
              <a:ext uri="{FF2B5EF4-FFF2-40B4-BE49-F238E27FC236}">
                <a16:creationId xmlns:a16="http://schemas.microsoft.com/office/drawing/2014/main" id="{D78C6E48-2E24-4E92-88FC-796C962F3FF2}"/>
              </a:ext>
            </a:extLst>
          </p:cNvPr>
          <p:cNvPicPr>
            <a:picLocks noChangeAspect="1"/>
          </p:cNvPicPr>
          <p:nvPr/>
        </p:nvPicPr>
        <p:blipFill rotWithShape="1">
          <a:blip r:embed="rId5"/>
          <a:srcRect l="52014" t="25651" r="22013" b="33759"/>
          <a:stretch/>
        </p:blipFill>
        <p:spPr>
          <a:xfrm>
            <a:off x="8317560" y="4700877"/>
            <a:ext cx="2000636" cy="1954109"/>
          </a:xfrm>
          <a:prstGeom prst="rect">
            <a:avLst/>
          </a:prstGeom>
        </p:spPr>
      </p:pic>
    </p:spTree>
    <p:extLst>
      <p:ext uri="{BB962C8B-B14F-4D97-AF65-F5344CB8AC3E}">
        <p14:creationId xmlns:p14="http://schemas.microsoft.com/office/powerpoint/2010/main" val="41012207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AF54CF1-4038-42BA-8DD7-EEE5EE9D0E94}"/>
              </a:ext>
            </a:extLst>
          </p:cNvPr>
          <p:cNvSpPr txBox="1"/>
          <p:nvPr/>
        </p:nvSpPr>
        <p:spPr>
          <a:xfrm>
            <a:off x="2095353" y="963495"/>
            <a:ext cx="6079527" cy="369332"/>
          </a:xfrm>
          <a:prstGeom prst="rect">
            <a:avLst/>
          </a:prstGeom>
          <a:noFill/>
        </p:spPr>
        <p:txBody>
          <a:bodyPr wrap="square" rtlCol="0">
            <a:spAutoFit/>
          </a:bodyPr>
          <a:lstStyle/>
          <a:p>
            <a:r>
              <a:rPr lang="en-US" altLang="zh-CN" b="1" dirty="0">
                <a:latin typeface="Calibri" panose="020F0502020204030204" pitchFamily="34" charset="0"/>
                <a:ea typeface="华文楷体" panose="02010600040101010101" pitchFamily="2" charset="-122"/>
                <a:cs typeface="Calibri" panose="020F0502020204030204" pitchFamily="34" charset="0"/>
              </a:rPr>
              <a:t>4.</a:t>
            </a:r>
            <a:r>
              <a:rPr lang="zh-CN" altLang="en-US" b="1" dirty="0">
                <a:latin typeface="Calibri" panose="020F0502020204030204" pitchFamily="34" charset="0"/>
                <a:ea typeface="华文楷体" panose="02010600040101010101" pitchFamily="2" charset="-122"/>
                <a:cs typeface="Calibri" panose="020F0502020204030204" pitchFamily="34" charset="0"/>
              </a:rPr>
              <a:t>分子晶体和共价晶体</a:t>
            </a:r>
            <a:endParaRPr lang="en-US" altLang="zh-CN" b="1" dirty="0">
              <a:latin typeface="Calibri" panose="020F0502020204030204" pitchFamily="34" charset="0"/>
              <a:ea typeface="华文楷体" panose="02010600040101010101" pitchFamily="2" charset="-122"/>
              <a:cs typeface="Calibri" panose="020F0502020204030204" pitchFamily="34" charset="0"/>
            </a:endParaRPr>
          </a:p>
        </p:txBody>
      </p:sp>
      <p:sp>
        <p:nvSpPr>
          <p:cNvPr id="7" name="文本框 6">
            <a:extLst>
              <a:ext uri="{FF2B5EF4-FFF2-40B4-BE49-F238E27FC236}">
                <a16:creationId xmlns:a16="http://schemas.microsoft.com/office/drawing/2014/main" id="{D7541F92-EB7D-4420-B8D3-56B3613DF9F9}"/>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Calibri" panose="020F0502020204030204" pitchFamily="34" charset="0"/>
                <a:ea typeface="华文楷体" panose="02010600040101010101" pitchFamily="2" charset="-122"/>
                <a:cs typeface="Calibri" panose="020F0502020204030204" pitchFamily="34" charset="0"/>
              </a:rPr>
              <a:t>晶体结构</a:t>
            </a:r>
          </a:p>
        </p:txBody>
      </p:sp>
      <p:pic>
        <p:nvPicPr>
          <p:cNvPr id="8" name="图片 7">
            <a:extLst>
              <a:ext uri="{FF2B5EF4-FFF2-40B4-BE49-F238E27FC236}">
                <a16:creationId xmlns:a16="http://schemas.microsoft.com/office/drawing/2014/main" id="{185C3D36-B038-4741-9C97-2EB4B64F0EC9}"/>
              </a:ext>
            </a:extLst>
          </p:cNvPr>
          <p:cNvPicPr>
            <a:picLocks noChangeAspect="1"/>
          </p:cNvPicPr>
          <p:nvPr/>
        </p:nvPicPr>
        <p:blipFill rotWithShape="1">
          <a:blip r:embed="rId2"/>
          <a:srcRect l="22147" t="34564" r="21476" b="35369"/>
          <a:stretch/>
        </p:blipFill>
        <p:spPr>
          <a:xfrm>
            <a:off x="1665770" y="1607927"/>
            <a:ext cx="4804583" cy="1601528"/>
          </a:xfrm>
          <a:prstGeom prst="rect">
            <a:avLst/>
          </a:prstGeom>
        </p:spPr>
      </p:pic>
      <p:pic>
        <p:nvPicPr>
          <p:cNvPr id="9" name="图片 8">
            <a:extLst>
              <a:ext uri="{FF2B5EF4-FFF2-40B4-BE49-F238E27FC236}">
                <a16:creationId xmlns:a16="http://schemas.microsoft.com/office/drawing/2014/main" id="{80A17064-CFB5-47D1-BE72-4F37BCCECD1C}"/>
              </a:ext>
            </a:extLst>
          </p:cNvPr>
          <p:cNvPicPr>
            <a:picLocks noChangeAspect="1"/>
          </p:cNvPicPr>
          <p:nvPr/>
        </p:nvPicPr>
        <p:blipFill rotWithShape="1">
          <a:blip r:embed="rId3"/>
          <a:srcRect l="26040" t="39826" r="30604" b="30752"/>
          <a:stretch/>
        </p:blipFill>
        <p:spPr>
          <a:xfrm>
            <a:off x="6617637" y="1527941"/>
            <a:ext cx="3964446" cy="1681514"/>
          </a:xfrm>
          <a:prstGeom prst="rect">
            <a:avLst/>
          </a:prstGeom>
        </p:spPr>
      </p:pic>
      <p:grpSp>
        <p:nvGrpSpPr>
          <p:cNvPr id="12" name="组合 11">
            <a:extLst>
              <a:ext uri="{FF2B5EF4-FFF2-40B4-BE49-F238E27FC236}">
                <a16:creationId xmlns:a16="http://schemas.microsoft.com/office/drawing/2014/main" id="{C297AF32-9767-411F-A9F3-5D56637BFB58}"/>
              </a:ext>
            </a:extLst>
          </p:cNvPr>
          <p:cNvGrpSpPr/>
          <p:nvPr/>
        </p:nvGrpSpPr>
        <p:grpSpPr>
          <a:xfrm>
            <a:off x="2861848" y="3464691"/>
            <a:ext cx="6093955" cy="3147983"/>
            <a:chOff x="1577187" y="3491903"/>
            <a:chExt cx="6093955" cy="3147983"/>
          </a:xfrm>
        </p:grpSpPr>
        <p:pic>
          <p:nvPicPr>
            <p:cNvPr id="10" name="图片 9">
              <a:extLst>
                <a:ext uri="{FF2B5EF4-FFF2-40B4-BE49-F238E27FC236}">
                  <a16:creationId xmlns:a16="http://schemas.microsoft.com/office/drawing/2014/main" id="{9B8F1D24-FD2C-40CD-8AD6-384FEC006EB1}"/>
                </a:ext>
              </a:extLst>
            </p:cNvPr>
            <p:cNvPicPr>
              <a:picLocks noChangeAspect="1"/>
            </p:cNvPicPr>
            <p:nvPr/>
          </p:nvPicPr>
          <p:blipFill rotWithShape="1">
            <a:blip r:embed="rId4"/>
            <a:srcRect l="33691" t="34351" r="17450" b="26241"/>
            <a:stretch/>
          </p:blipFill>
          <p:spPr>
            <a:xfrm>
              <a:off x="1737366" y="3648546"/>
              <a:ext cx="5933776" cy="2991340"/>
            </a:xfrm>
            <a:prstGeom prst="rect">
              <a:avLst/>
            </a:prstGeom>
          </p:spPr>
        </p:pic>
        <p:sp>
          <p:nvSpPr>
            <p:cNvPr id="11" name="矩形 10">
              <a:extLst>
                <a:ext uri="{FF2B5EF4-FFF2-40B4-BE49-F238E27FC236}">
                  <a16:creationId xmlns:a16="http://schemas.microsoft.com/office/drawing/2014/main" id="{B63DEFEF-6FD0-4023-A490-8A8400235509}"/>
                </a:ext>
              </a:extLst>
            </p:cNvPr>
            <p:cNvSpPr/>
            <p:nvPr/>
          </p:nvSpPr>
          <p:spPr>
            <a:xfrm>
              <a:off x="1577187" y="3491903"/>
              <a:ext cx="2638872" cy="59528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Calibri" panose="020F0502020204030204" pitchFamily="34" charset="0"/>
                <a:ea typeface="华文楷体" panose="02010600040101010101" pitchFamily="2" charset="-122"/>
                <a:cs typeface="Calibri" panose="020F0502020204030204" pitchFamily="34" charset="0"/>
              </a:endParaRPr>
            </a:p>
          </p:txBody>
        </p:sp>
      </p:grpSp>
    </p:spTree>
    <p:extLst>
      <p:ext uri="{BB962C8B-B14F-4D97-AF65-F5344CB8AC3E}">
        <p14:creationId xmlns:p14="http://schemas.microsoft.com/office/powerpoint/2010/main" val="5448087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815D5416-601D-4B50-A1B3-2F1E55CD3569}"/>
              </a:ext>
            </a:extLst>
          </p:cNvPr>
          <p:cNvSpPr txBox="1"/>
          <p:nvPr/>
        </p:nvSpPr>
        <p:spPr>
          <a:xfrm>
            <a:off x="1880839" y="245327"/>
            <a:ext cx="1210588" cy="400110"/>
          </a:xfrm>
          <a:prstGeom prst="rect">
            <a:avLst/>
          </a:prstGeom>
          <a:noFill/>
        </p:spPr>
        <p:txBody>
          <a:bodyPr wrap="none" rtlCol="0">
            <a:spAutoFit/>
          </a:bodyPr>
          <a:lstStyle/>
          <a:p>
            <a:r>
              <a:rPr lang="zh-CN" altLang="en-US" sz="2000" b="1" dirty="0">
                <a:latin typeface="华文楷体" panose="02010600040101010101" pitchFamily="2" charset="-122"/>
                <a:ea typeface="华文楷体" panose="02010600040101010101" pitchFamily="2" charset="-122"/>
                <a:cs typeface="Calibri" panose="020F0502020204030204" pitchFamily="34" charset="0"/>
              </a:rPr>
              <a:t>晶体结构</a:t>
            </a:r>
          </a:p>
        </p:txBody>
      </p:sp>
      <p:pic>
        <p:nvPicPr>
          <p:cNvPr id="6" name="图片 5">
            <a:extLst>
              <a:ext uri="{FF2B5EF4-FFF2-40B4-BE49-F238E27FC236}">
                <a16:creationId xmlns:a16="http://schemas.microsoft.com/office/drawing/2014/main" id="{F8B00AC1-22ED-405A-9F47-CEF5C4ACFB29}"/>
              </a:ext>
            </a:extLst>
          </p:cNvPr>
          <p:cNvPicPr>
            <a:picLocks noChangeAspect="1"/>
          </p:cNvPicPr>
          <p:nvPr/>
        </p:nvPicPr>
        <p:blipFill rotWithShape="1">
          <a:blip r:embed="rId2"/>
          <a:srcRect l="19597" t="15879" r="16845" b="22591"/>
          <a:stretch/>
        </p:blipFill>
        <p:spPr>
          <a:xfrm>
            <a:off x="2151336" y="1534229"/>
            <a:ext cx="7596129" cy="4596179"/>
          </a:xfrm>
          <a:prstGeom prst="rect">
            <a:avLst/>
          </a:prstGeom>
        </p:spPr>
      </p:pic>
      <p:sp>
        <p:nvSpPr>
          <p:cNvPr id="8" name="文本框 7">
            <a:extLst>
              <a:ext uri="{FF2B5EF4-FFF2-40B4-BE49-F238E27FC236}">
                <a16:creationId xmlns:a16="http://schemas.microsoft.com/office/drawing/2014/main" id="{EFD95AD9-AD5D-4D1B-891C-3D135B108DCA}"/>
              </a:ext>
            </a:extLst>
          </p:cNvPr>
          <p:cNvSpPr txBox="1"/>
          <p:nvPr/>
        </p:nvSpPr>
        <p:spPr>
          <a:xfrm>
            <a:off x="2095353" y="963495"/>
            <a:ext cx="6079527" cy="369332"/>
          </a:xfrm>
          <a:prstGeom prst="rect">
            <a:avLst/>
          </a:prstGeom>
          <a:noFill/>
        </p:spPr>
        <p:txBody>
          <a:bodyPr wrap="square" rtlCol="0">
            <a:spAutoFit/>
          </a:bodyPr>
          <a:lstStyle/>
          <a:p>
            <a:r>
              <a:rPr lang="en-US" altLang="zh-CN" b="1" dirty="0">
                <a:latin typeface="华文楷体" panose="02010600040101010101" pitchFamily="2" charset="-122"/>
                <a:ea typeface="华文楷体" panose="02010600040101010101" pitchFamily="2" charset="-122"/>
                <a:cs typeface="Calibri" panose="020F0502020204030204" pitchFamily="34" charset="0"/>
              </a:rPr>
              <a:t>5.</a:t>
            </a:r>
            <a:r>
              <a:rPr lang="zh-CN" altLang="en-US" b="1" dirty="0">
                <a:latin typeface="华文楷体" panose="02010600040101010101" pitchFamily="2" charset="-122"/>
                <a:ea typeface="华文楷体" panose="02010600040101010101" pitchFamily="2" charset="-122"/>
                <a:cs typeface="Calibri" panose="020F0502020204030204" pitchFamily="34" charset="0"/>
              </a:rPr>
              <a:t>晶体基本类型小结</a:t>
            </a:r>
            <a:endParaRPr lang="en-US" altLang="zh-CN" b="1" dirty="0">
              <a:latin typeface="华文楷体" panose="02010600040101010101" pitchFamily="2" charset="-122"/>
              <a:ea typeface="华文楷体" panose="02010600040101010101" pitchFamily="2" charset="-122"/>
              <a:cs typeface="Calibri" panose="020F0502020204030204" pitchFamily="34" charset="0"/>
            </a:endParaRPr>
          </a:p>
        </p:txBody>
      </p:sp>
    </p:spTree>
    <p:extLst>
      <p:ext uri="{BB962C8B-B14F-4D97-AF65-F5344CB8AC3E}">
        <p14:creationId xmlns:p14="http://schemas.microsoft.com/office/powerpoint/2010/main" val="4029027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6420" y="482600"/>
            <a:ext cx="1723549" cy="461665"/>
          </a:xfrm>
          <a:prstGeom prst="rect">
            <a:avLst/>
          </a:prstGeom>
          <a:noFill/>
        </p:spPr>
        <p:txBody>
          <a:bodyPr wrap="none" rtlCol="0">
            <a:spAutoFit/>
          </a:bodyPr>
          <a:lstStyle/>
          <a:p>
            <a:r>
              <a:rPr lang="zh-CN" altLang="en-US" sz="2400" b="1" dirty="0">
                <a:solidFill>
                  <a:prstClr val="black"/>
                </a:solidFill>
                <a:latin typeface="Calibri" panose="020F0502020204030204" pitchFamily="34" charset="0"/>
                <a:ea typeface="华文楷体" panose="02010600040101010101" pitchFamily="2" charset="-122"/>
                <a:cs typeface="Calibri" panose="020F0502020204030204" pitchFamily="34" charset="0"/>
              </a:rPr>
              <a:t>四个量子数</a:t>
            </a:r>
          </a:p>
        </p:txBody>
      </p:sp>
      <p:sp>
        <p:nvSpPr>
          <p:cNvPr id="5" name="TextBox 4"/>
          <p:cNvSpPr txBox="1"/>
          <p:nvPr/>
        </p:nvSpPr>
        <p:spPr>
          <a:xfrm>
            <a:off x="1992821" y="1308100"/>
            <a:ext cx="5343129" cy="461665"/>
          </a:xfrm>
          <a:prstGeom prst="rect">
            <a:avLst/>
          </a:prstGeom>
          <a:noFill/>
        </p:spPr>
        <p:txBody>
          <a:bodyPr wrap="non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主量子数</a:t>
            </a:r>
            <a:r>
              <a:rPr lang="zh-CN" altLang="en-US" sz="2400" i="1" dirty="0">
                <a:solidFill>
                  <a:prstClr val="black"/>
                </a:solidFill>
                <a:latin typeface="Arial" panose="020B0604020202020204" pitchFamily="34" charset="0"/>
                <a:ea typeface="黑体" panose="02010609060101010101" pitchFamily="49" charset="-122"/>
                <a:cs typeface="Arial" panose="020B0604020202020204" pitchFamily="34" charset="0"/>
              </a:rPr>
              <a:t>n</a:t>
            </a:r>
            <a:r>
              <a:rPr lang="en-US" altLang="zh-CN" sz="2400" dirty="0">
                <a:solidFill>
                  <a:prstClr val="black"/>
                </a:solidFill>
                <a:latin typeface="Arial" panose="020B0604020202020204" pitchFamily="34" charset="0"/>
                <a:ea typeface="黑体" panose="02010609060101010101" pitchFamily="49" charset="-122"/>
                <a:cs typeface="Arial" panose="020B0604020202020204" pitchFamily="34" charset="0"/>
              </a:rPr>
              <a:t>		         </a:t>
            </a:r>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能量量子数</a:t>
            </a:r>
          </a:p>
        </p:txBody>
      </p:sp>
      <p:sp>
        <p:nvSpPr>
          <p:cNvPr id="6" name="TextBox 5"/>
          <p:cNvSpPr txBox="1"/>
          <p:nvPr/>
        </p:nvSpPr>
        <p:spPr>
          <a:xfrm>
            <a:off x="2031731" y="1933859"/>
            <a:ext cx="8850500" cy="461665"/>
          </a:xfrm>
          <a:prstGeom prst="rect">
            <a:avLst/>
          </a:prstGeom>
          <a:noFill/>
        </p:spPr>
        <p:txBody>
          <a:bodyPr wrap="non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角量子数</a:t>
            </a:r>
            <a:r>
              <a:rPr lang="zh-CN" altLang="en-US" sz="2400" i="1" dirty="0">
                <a:solidFill>
                  <a:prstClr val="black"/>
                </a:solidFill>
                <a:latin typeface="Arial" panose="020B0604020202020204" pitchFamily="34" charset="0"/>
                <a:ea typeface="黑体" panose="02010609060101010101" pitchFamily="49" charset="-122"/>
                <a:cs typeface="Arial" panose="020B0604020202020204" pitchFamily="34" charset="0"/>
              </a:rPr>
              <a:t>l </a:t>
            </a:r>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		         决定角动量，决定轨道(orbital)的形状</a:t>
            </a:r>
          </a:p>
        </p:txBody>
      </p:sp>
      <p:sp>
        <p:nvSpPr>
          <p:cNvPr id="7" name="TextBox 6"/>
          <p:cNvSpPr txBox="1"/>
          <p:nvPr/>
        </p:nvSpPr>
        <p:spPr>
          <a:xfrm>
            <a:off x="2104580" y="2585323"/>
            <a:ext cx="9603911" cy="461665"/>
          </a:xfrm>
          <a:prstGeom prst="rect">
            <a:avLst/>
          </a:prstGeom>
          <a:noFill/>
        </p:spPr>
        <p:txBody>
          <a:bodyPr wrap="non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磁量子数</a:t>
            </a:r>
            <a:r>
              <a:rPr lang="zh-CN" altLang="en-US" sz="2400" i="1" dirty="0">
                <a:solidFill>
                  <a:prstClr val="black"/>
                </a:solidFill>
                <a:latin typeface="Arial" panose="020B0604020202020204" pitchFamily="34" charset="0"/>
                <a:ea typeface="黑体" panose="02010609060101010101" pitchFamily="49" charset="-122"/>
                <a:cs typeface="Arial" panose="020B0604020202020204" pitchFamily="34" charset="0"/>
              </a:rPr>
              <a:t>m</a:t>
            </a:r>
            <a:r>
              <a:rPr lang="en-US" altLang="zh-CN" sz="2400" dirty="0">
                <a:solidFill>
                  <a:prstClr val="black"/>
                </a:solidFill>
                <a:latin typeface="Arial" panose="020B0604020202020204" pitchFamily="34" charset="0"/>
                <a:ea typeface="黑体" panose="02010609060101010101" pitchFamily="49" charset="-122"/>
                <a:cs typeface="Arial" panose="020B0604020202020204" pitchFamily="34" charset="0"/>
              </a:rPr>
              <a:t>		        </a:t>
            </a:r>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决定轨道(orbital)伸展取向，</a:t>
            </a:r>
            <a:r>
              <a:rPr lang="zh-CN" altLang="en-US" sz="2400" dirty="0">
                <a:solidFill>
                  <a:srgbClr val="FF0000"/>
                </a:solidFill>
                <a:latin typeface="Arial" panose="020B0604020202020204" pitchFamily="34" charset="0"/>
                <a:ea typeface="黑体" panose="02010609060101010101" pitchFamily="49" charset="-122"/>
                <a:cs typeface="Arial" panose="020B0604020202020204" pitchFamily="34" charset="0"/>
              </a:rPr>
              <a:t>与电子能量无关</a:t>
            </a:r>
          </a:p>
        </p:txBody>
      </p:sp>
      <p:sp>
        <p:nvSpPr>
          <p:cNvPr id="8" name="TextBox 7"/>
          <p:cNvSpPr txBox="1"/>
          <p:nvPr/>
        </p:nvSpPr>
        <p:spPr>
          <a:xfrm>
            <a:off x="1992819" y="3559616"/>
            <a:ext cx="9121408" cy="461665"/>
          </a:xfrm>
          <a:prstGeom prst="rect">
            <a:avLst/>
          </a:prstGeom>
          <a:noFill/>
        </p:spPr>
        <p:txBody>
          <a:bodyPr wrap="non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自旋磁量子数</a:t>
            </a:r>
            <a:r>
              <a:rPr lang="zh-CN" altLang="en-US" sz="2400" i="1" dirty="0">
                <a:solidFill>
                  <a:prstClr val="black"/>
                </a:solidFill>
                <a:latin typeface="Arial" panose="020B0604020202020204" pitchFamily="34" charset="0"/>
                <a:ea typeface="黑体" panose="02010609060101010101" pitchFamily="49" charset="-122"/>
                <a:cs typeface="Arial" panose="020B0604020202020204" pitchFamily="34" charset="0"/>
              </a:rPr>
              <a:t>m</a:t>
            </a:r>
            <a:r>
              <a:rPr lang="zh-CN" altLang="en-US" sz="1600" i="1" dirty="0">
                <a:solidFill>
                  <a:prstClr val="black"/>
                </a:solidFill>
                <a:latin typeface="Arial" panose="020B0604020202020204" pitchFamily="34" charset="0"/>
                <a:ea typeface="黑体" panose="02010609060101010101" pitchFamily="49" charset="-122"/>
                <a:cs typeface="Arial" panose="020B0604020202020204" pitchFamily="34" charset="0"/>
              </a:rPr>
              <a:t>s</a:t>
            </a:r>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	          表示电子的两种运动状态，自旋角动量</a:t>
            </a:r>
          </a:p>
        </p:txBody>
      </p:sp>
      <p:sp>
        <p:nvSpPr>
          <p:cNvPr id="9" name="TextBox 8"/>
          <p:cNvSpPr txBox="1"/>
          <p:nvPr/>
        </p:nvSpPr>
        <p:spPr>
          <a:xfrm>
            <a:off x="2249882" y="5134668"/>
            <a:ext cx="6864935" cy="461665"/>
          </a:xfrm>
          <a:prstGeom prst="rect">
            <a:avLst/>
          </a:prstGeom>
          <a:noFill/>
        </p:spPr>
        <p:txBody>
          <a:bodyPr wrap="squar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课程中的薛定谔方程不含自旋以及相对论效应</a:t>
            </a:r>
          </a:p>
        </p:txBody>
      </p:sp>
      <p:sp>
        <p:nvSpPr>
          <p:cNvPr id="13" name="Left Bracket 12"/>
          <p:cNvSpPr/>
          <p:nvPr/>
        </p:nvSpPr>
        <p:spPr>
          <a:xfrm>
            <a:off x="1840420" y="1399064"/>
            <a:ext cx="45719" cy="1473200"/>
          </a:xfrm>
          <a:prstGeom prst="leftBracket">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sz="2400">
              <a:solidFill>
                <a:prstClr val="black"/>
              </a:solidFill>
              <a:latin typeface="Arial" panose="020B0604020202020204" pitchFamily="34" charset="0"/>
              <a:ea typeface="黑体" panose="02010609060101010101" pitchFamily="49" charset="-122"/>
              <a:cs typeface="Arial" panose="020B0604020202020204" pitchFamily="34" charset="0"/>
            </a:endParaRPr>
          </a:p>
        </p:txBody>
      </p:sp>
      <p:sp>
        <p:nvSpPr>
          <p:cNvPr id="14" name="TextBox 13"/>
          <p:cNvSpPr txBox="1"/>
          <p:nvPr/>
        </p:nvSpPr>
        <p:spPr>
          <a:xfrm>
            <a:off x="1252135" y="1044287"/>
            <a:ext cx="393700" cy="3046988"/>
          </a:xfrm>
          <a:prstGeom prst="rect">
            <a:avLst/>
          </a:prstGeom>
          <a:noFill/>
        </p:spPr>
        <p:txBody>
          <a:bodyPr wrap="squar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解薛定谔方程得到</a:t>
            </a:r>
          </a:p>
        </p:txBody>
      </p:sp>
      <p:sp>
        <p:nvSpPr>
          <p:cNvPr id="16" name="TextBox 15"/>
          <p:cNvSpPr txBox="1"/>
          <p:nvPr/>
        </p:nvSpPr>
        <p:spPr>
          <a:xfrm>
            <a:off x="3309969" y="2207961"/>
            <a:ext cx="2638496" cy="461665"/>
          </a:xfrm>
          <a:prstGeom prst="rect">
            <a:avLst/>
          </a:prstGeom>
          <a:noFill/>
        </p:spPr>
        <p:txBody>
          <a:bodyPr wrap="square" rtlCol="0">
            <a:spAutoFit/>
          </a:bodyPr>
          <a:lstStyle/>
          <a:p>
            <a:r>
              <a:rPr lang="en-US" altLang="zh-CN" sz="2400" dirty="0">
                <a:solidFill>
                  <a:prstClr val="black"/>
                </a:solidFill>
                <a:latin typeface="Arial" panose="020B0604020202020204" pitchFamily="34" charset="0"/>
                <a:ea typeface="黑体" panose="02010609060101010101" pitchFamily="49" charset="-122"/>
                <a:cs typeface="Arial" panose="020B0604020202020204" pitchFamily="34" charset="0"/>
              </a:rPr>
              <a:t>0,1,2,3…,(n-1)</a:t>
            </a:r>
            <a:endPar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mc:AlternateContent xmlns:mc="http://schemas.openxmlformats.org/markup-compatibility/2006" xmlns:a14="http://schemas.microsoft.com/office/drawing/2010/main">
        <mc:Choice Requires="a14">
          <p:sp>
            <p:nvSpPr>
              <p:cNvPr id="17" name="TextBox 16"/>
              <p:cNvSpPr txBox="1"/>
              <p:nvPr/>
            </p:nvSpPr>
            <p:spPr>
              <a:xfrm>
                <a:off x="3157754" y="2872264"/>
                <a:ext cx="2380908"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a:solidFill>
                            <a:prstClr val="black"/>
                          </a:solidFill>
                          <a:latin typeface="Cambria Math" panose="02040503050406030204" pitchFamily="18" charset="0"/>
                          <a:ea typeface="Cambria Math" panose="02040503050406030204" pitchFamily="18" charset="0"/>
                        </a:rPr>
                        <m:t>0,</m:t>
                      </m:r>
                      <m:r>
                        <a:rPr lang="en-US" altLang="zh-CN" sz="2400" i="1">
                          <a:solidFill>
                            <a:prstClr val="black"/>
                          </a:solidFill>
                          <a:latin typeface="Cambria Math" panose="02040503050406030204" pitchFamily="18" charset="0"/>
                          <a:ea typeface="Cambria Math" panose="02040503050406030204" pitchFamily="18" charset="0"/>
                        </a:rPr>
                        <m:t>±1,±2</m:t>
                      </m:r>
                      <m:r>
                        <a:rPr lang="en-US" altLang="zh-CN" sz="2400">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m:t>
                      </m:r>
                      <m:r>
                        <a:rPr lang="en-US" altLang="zh-CN" sz="2400" i="1">
                          <a:solidFill>
                            <a:prstClr val="black"/>
                          </a:solidFill>
                          <a:latin typeface="Cambria Math" panose="02040503050406030204" pitchFamily="18" charset="0"/>
                          <a:ea typeface="Cambria Math" panose="02040503050406030204" pitchFamily="18" charset="0"/>
                        </a:rPr>
                        <m:t>𝑙</m:t>
                      </m:r>
                    </m:oMath>
                  </m:oMathPara>
                </a14:m>
                <a:endPar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3157754" y="2872264"/>
                <a:ext cx="2380908" cy="461665"/>
              </a:xfrm>
              <a:prstGeom prst="rect">
                <a:avLst/>
              </a:prstGeom>
              <a:blipFill>
                <a:blip r:embed="rId2"/>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3602555" y="3909382"/>
                <a:ext cx="989373"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ea typeface="Cambria Math" panose="02040503050406030204" pitchFamily="18" charset="0"/>
                        </a:rPr>
                        <m:t>±1/2</m:t>
                      </m:r>
                    </m:oMath>
                  </m:oMathPara>
                </a14:m>
                <a:endPar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3602555" y="3909382"/>
                <a:ext cx="989373" cy="461665"/>
              </a:xfrm>
              <a:prstGeom prst="rect">
                <a:avLst/>
              </a:prstGeom>
              <a:blipFill>
                <a:blip r:embed="rId3"/>
                <a:stretch>
                  <a:fillRect b="-19737"/>
                </a:stretch>
              </a:blipFill>
            </p:spPr>
            <p:txBody>
              <a:bodyPr/>
              <a:lstStyle/>
              <a:p>
                <a:r>
                  <a:rPr lang="zh-CN" altLang="en-US">
                    <a:noFill/>
                  </a:rPr>
                  <a:t> </a:t>
                </a:r>
              </a:p>
            </p:txBody>
          </p:sp>
        </mc:Fallback>
      </mc:AlternateContent>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778001" y="220702"/>
            <a:ext cx="1980029" cy="400110"/>
          </a:xfrm>
          <a:prstGeom prst="rect">
            <a:avLst/>
          </a:prstGeom>
          <a:noFill/>
        </p:spPr>
        <p:txBody>
          <a:bodyPr wrap="none" rtlCol="0">
            <a:spAutoFit/>
          </a:bodyPr>
          <a:lstStyle/>
          <a:p>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核外电子的排布</a:t>
            </a:r>
          </a:p>
        </p:txBody>
      </p:sp>
      <p:sp>
        <p:nvSpPr>
          <p:cNvPr id="10" name="TextBox 9"/>
          <p:cNvSpPr txBox="1"/>
          <p:nvPr/>
        </p:nvSpPr>
        <p:spPr>
          <a:xfrm>
            <a:off x="606675" y="1419003"/>
            <a:ext cx="4950394" cy="400110"/>
          </a:xfrm>
          <a:prstGeom prst="rect">
            <a:avLst/>
          </a:prstGeom>
          <a:noFill/>
        </p:spPr>
        <p:txBody>
          <a:bodyPr wrap="none" rtlCol="0">
            <a:spAutoFit/>
          </a:bodyPr>
          <a:lstStyle/>
          <a:p>
            <a:pPr algn="l">
              <a:buClrTx/>
              <a:buSzTx/>
              <a:buFontTx/>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Pauli exclusion principle(Pauli不相容原理)</a:t>
            </a:r>
          </a:p>
        </p:txBody>
      </p:sp>
      <p:sp>
        <p:nvSpPr>
          <p:cNvPr id="11" name="TextBox 10"/>
          <p:cNvSpPr txBox="1"/>
          <p:nvPr/>
        </p:nvSpPr>
        <p:spPr>
          <a:xfrm>
            <a:off x="556537" y="910056"/>
            <a:ext cx="4830168" cy="400110"/>
          </a:xfrm>
          <a:prstGeom prst="rect">
            <a:avLst/>
          </a:prstGeom>
          <a:noFill/>
        </p:spPr>
        <p:txBody>
          <a:bodyPr wrap="none" rtlCol="0">
            <a:spAutoFit/>
          </a:bodyPr>
          <a:lstStyle/>
          <a:p>
            <a:pPr lvl="0" algn="l">
              <a:buClrTx/>
              <a:buSzTx/>
              <a:buFontTx/>
            </a:pPr>
            <a:r>
              <a:rPr lang="zh-CN" altLang="en-US" sz="2000" dirty="0">
                <a:solidFill>
                  <a:srgbClr val="FF0000"/>
                </a:solidFill>
                <a:latin typeface="Arial" panose="020B0604020202020204" pitchFamily="34" charset="0"/>
                <a:ea typeface="黑体" panose="02010609060101010101" pitchFamily="49" charset="-122"/>
                <a:cs typeface="Arial" panose="020B0604020202020204" pitchFamily="34" charset="0"/>
                <a:sym typeface="+mn-ea"/>
              </a:rPr>
              <a:t>Aufbau principle(构造原理/能量最低原理)</a:t>
            </a:r>
          </a:p>
        </p:txBody>
      </p:sp>
      <p:sp>
        <p:nvSpPr>
          <p:cNvPr id="12" name="TextBox 11"/>
          <p:cNvSpPr txBox="1"/>
          <p:nvPr/>
        </p:nvSpPr>
        <p:spPr>
          <a:xfrm>
            <a:off x="606676" y="1905335"/>
            <a:ext cx="2670924" cy="400110"/>
          </a:xfrm>
          <a:prstGeom prst="rect">
            <a:avLst/>
          </a:prstGeom>
          <a:noFill/>
        </p:spPr>
        <p:txBody>
          <a:bodyPr wrap="none" rtlCol="0">
            <a:spAutoFit/>
          </a:bodyPr>
          <a:lstStyle/>
          <a:p>
            <a:pPr lvl="0" algn="l">
              <a:buClrTx/>
              <a:buSzTx/>
              <a:buFontTx/>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Hund</a:t>
            </a:r>
            <a:r>
              <a:rPr lang="en-US" altLang="zh-CN"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a:t>
            </a: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s rule(洪特规则)</a:t>
            </a:r>
          </a:p>
        </p:txBody>
      </p:sp>
      <p:sp>
        <p:nvSpPr>
          <p:cNvPr id="13" name="TextBox 12"/>
          <p:cNvSpPr txBox="1"/>
          <p:nvPr/>
        </p:nvSpPr>
        <p:spPr>
          <a:xfrm>
            <a:off x="6370955" y="1419003"/>
            <a:ext cx="4246880" cy="398780"/>
          </a:xfrm>
          <a:prstGeom prst="rect">
            <a:avLst/>
          </a:prstGeom>
          <a:noFill/>
        </p:spPr>
        <p:txBody>
          <a:bodyPr wrap="none" rtlCol="0">
            <a:spAutoFit/>
          </a:bodyPr>
          <a:lstStyle/>
          <a:p>
            <a:pPr lvl="0" algn="l">
              <a:buClrTx/>
              <a:buSzTx/>
              <a:buFontTx/>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同一轨道的两个电子必须自旋反平行</a:t>
            </a:r>
          </a:p>
        </p:txBody>
      </p:sp>
      <p:sp>
        <p:nvSpPr>
          <p:cNvPr id="14" name="TextBox 13"/>
          <p:cNvSpPr txBox="1"/>
          <p:nvPr/>
        </p:nvSpPr>
        <p:spPr>
          <a:xfrm>
            <a:off x="6370955" y="887501"/>
            <a:ext cx="2976880" cy="398780"/>
          </a:xfrm>
          <a:prstGeom prst="rect">
            <a:avLst/>
          </a:prstGeom>
          <a:noFill/>
        </p:spPr>
        <p:txBody>
          <a:bodyPr wrap="none" rtlCol="0">
            <a:spAutoFit/>
          </a:bodyPr>
          <a:lstStyle/>
          <a:p>
            <a:pPr lvl="0" algn="l">
              <a:buClrTx/>
              <a:buSzTx/>
              <a:buFontTx/>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尽可能地使</a:t>
            </a:r>
            <a:r>
              <a:rPr lang="zh-CN" altLang="en-US" sz="2000" dirty="0">
                <a:solidFill>
                  <a:srgbClr val="FF0000"/>
                </a:solidFill>
                <a:latin typeface="Arial" panose="020B0604020202020204" pitchFamily="34" charset="0"/>
                <a:ea typeface="黑体" panose="02010609060101010101" pitchFamily="49" charset="-122"/>
                <a:cs typeface="Arial" panose="020B0604020202020204" pitchFamily="34" charset="0"/>
                <a:sym typeface="+mn-ea"/>
              </a:rPr>
              <a:t>体系能量最低</a:t>
            </a:r>
          </a:p>
        </p:txBody>
      </p:sp>
      <mc:AlternateContent xmlns:mc="http://schemas.openxmlformats.org/markup-compatibility/2006" xmlns:a14="http://schemas.microsoft.com/office/drawing/2010/main">
        <mc:Choice Requires="a14">
          <p:sp>
            <p:nvSpPr>
              <p:cNvPr id="15" name="TextBox 14"/>
              <p:cNvSpPr txBox="1"/>
              <p:nvPr/>
            </p:nvSpPr>
            <p:spPr>
              <a:xfrm>
                <a:off x="6374131" y="1905949"/>
                <a:ext cx="3877985" cy="707886"/>
              </a:xfrm>
              <a:prstGeom prst="rect">
                <a:avLst/>
              </a:prstGeom>
              <a:noFill/>
            </p:spPr>
            <p:txBody>
              <a:bodyPr wrap="square" rtlCol="0">
                <a:spAutoFit/>
              </a:bodyPr>
              <a:lstStyle/>
              <a:p>
                <a14:m>
                  <m:oMath xmlns:m="http://schemas.openxmlformats.org/officeDocument/2006/math">
                    <m:r>
                      <a:rPr lang="en-US" altLang="zh-CN" sz="2000" i="1">
                        <a:solidFill>
                          <a:prstClr val="black"/>
                        </a:solidFill>
                        <a:latin typeface="Cambria Math" panose="02040503050406030204" pitchFamily="18" charset="0"/>
                      </a:rPr>
                      <m:t>𝑙</m:t>
                    </m:r>
                  </m:oMath>
                </a14:m>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rPr>
                  <a:t>相同时，优先占据不同的轨道，且自旋平行</a:t>
                </a:r>
              </a:p>
            </p:txBody>
          </p:sp>
        </mc:Choice>
        <mc:Fallback xmlns="">
          <p:sp>
            <p:nvSpPr>
              <p:cNvPr id="15" name="TextBox 14"/>
              <p:cNvSpPr txBox="1">
                <a:spLocks noRot="1" noChangeAspect="1" noMove="1" noResize="1" noEditPoints="1" noAdjustHandles="1" noChangeArrowheads="1" noChangeShapeType="1" noTextEdit="1"/>
              </p:cNvSpPr>
              <p:nvPr/>
            </p:nvSpPr>
            <p:spPr>
              <a:xfrm>
                <a:off x="6374131" y="1905949"/>
                <a:ext cx="3877985" cy="707886"/>
              </a:xfrm>
              <a:prstGeom prst="rect">
                <a:avLst/>
              </a:prstGeom>
              <a:blipFill>
                <a:blip r:embed="rId2"/>
                <a:stretch>
                  <a:fillRect l="-1730" t="-6897" r="-314" b="-12931"/>
                </a:stretch>
              </a:blipFill>
            </p:spPr>
            <p:txBody>
              <a:bodyPr/>
              <a:lstStyle/>
              <a:p>
                <a:r>
                  <a:rPr lang="zh-CN" altLang="en-US">
                    <a:noFill/>
                  </a:rPr>
                  <a:t> </a:t>
                </a:r>
              </a:p>
            </p:txBody>
          </p:sp>
        </mc:Fallback>
      </mc:AlternateContent>
      <p:sp>
        <p:nvSpPr>
          <p:cNvPr id="16" name="TextBox 15"/>
          <p:cNvSpPr txBox="1"/>
          <p:nvPr/>
        </p:nvSpPr>
        <p:spPr>
          <a:xfrm>
            <a:off x="1778001" y="4178426"/>
            <a:ext cx="2954655" cy="369332"/>
          </a:xfrm>
          <a:prstGeom prst="rect">
            <a:avLst/>
          </a:prstGeom>
          <a:noFill/>
        </p:spPr>
        <p:txBody>
          <a:bodyPr wrap="none" rtlCol="0">
            <a:spAutoFit/>
          </a:bodyPr>
          <a:lstStyle/>
          <a:p>
            <a:r>
              <a:rPr lang="zh-CN" altLang="en-US" b="1" u="sng" dirty="0">
                <a:solidFill>
                  <a:srgbClr val="FF0000"/>
                </a:solidFill>
                <a:latin typeface="Arial" panose="020B0604020202020204" pitchFamily="34" charset="0"/>
                <a:ea typeface="黑体" panose="02010609060101010101" pitchFamily="49" charset="-122"/>
                <a:cs typeface="Arial" panose="020B0604020202020204" pitchFamily="34" charset="0"/>
              </a:rPr>
              <a:t>核心规则</a:t>
            </a:r>
            <a:r>
              <a:rPr lang="en-US" altLang="zh-CN" b="1" u="sng" dirty="0">
                <a:solidFill>
                  <a:srgbClr val="FF0000"/>
                </a:solidFill>
                <a:latin typeface="Arial" panose="020B0604020202020204" pitchFamily="34" charset="0"/>
                <a:ea typeface="黑体" panose="02010609060101010101" pitchFamily="49" charset="-122"/>
                <a:cs typeface="Arial" panose="020B0604020202020204" pitchFamily="34" charset="0"/>
              </a:rPr>
              <a:t>——</a:t>
            </a:r>
            <a:r>
              <a:rPr lang="zh-CN" altLang="en-US" b="1" u="sng" dirty="0">
                <a:solidFill>
                  <a:srgbClr val="FF0000"/>
                </a:solidFill>
                <a:latin typeface="Arial" panose="020B0604020202020204" pitchFamily="34" charset="0"/>
                <a:ea typeface="黑体" panose="02010609060101010101" pitchFamily="49" charset="-122"/>
                <a:cs typeface="Arial" panose="020B0604020202020204" pitchFamily="34" charset="0"/>
              </a:rPr>
              <a:t>体系能量最低</a:t>
            </a:r>
          </a:p>
        </p:txBody>
      </p:sp>
      <p:sp>
        <p:nvSpPr>
          <p:cNvPr id="17" name="TextBox 16"/>
          <p:cNvSpPr txBox="1"/>
          <p:nvPr/>
        </p:nvSpPr>
        <p:spPr>
          <a:xfrm>
            <a:off x="5386705" y="3124835"/>
            <a:ext cx="6215380" cy="706755"/>
          </a:xfrm>
          <a:prstGeom prst="rect">
            <a:avLst/>
          </a:prstGeom>
          <a:noFill/>
        </p:spPr>
        <p:txBody>
          <a:bodyPr wrap="square" rtlCol="0">
            <a:spAutoFit/>
          </a:bodyPr>
          <a:lstStyle/>
          <a:p>
            <a:pPr lvl="0" algn="l">
              <a:buClrTx/>
              <a:buSzTx/>
              <a:buFontTx/>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自旋平行时，体系的能量函数相对反平行大，且没有最小值（不收敛）--Pauli exculsion principle</a:t>
            </a:r>
          </a:p>
        </p:txBody>
      </p:sp>
      <p:sp>
        <p:nvSpPr>
          <p:cNvPr id="18" name="TextBox 17"/>
          <p:cNvSpPr txBox="1"/>
          <p:nvPr/>
        </p:nvSpPr>
        <p:spPr>
          <a:xfrm>
            <a:off x="5386895" y="4873871"/>
            <a:ext cx="4865221" cy="1014730"/>
          </a:xfrm>
          <a:prstGeom prst="rect">
            <a:avLst/>
          </a:prstGeom>
          <a:noFill/>
        </p:spPr>
        <p:txBody>
          <a:bodyPr wrap="square" rtlCol="0">
            <a:spAutoFit/>
          </a:bodyPr>
          <a:lstStyle/>
          <a:p>
            <a:pPr lvl="0" algn="l">
              <a:buClrTx/>
              <a:buSzTx/>
              <a:buFontTx/>
            </a:pP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电子成对会产生电子-电子斥力，使得体系能量升高（电子成对能P，在配合物一章会进一步涉及）—Hund</a:t>
            </a:r>
            <a:r>
              <a:rPr lang="en-US" altLang="zh-CN"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a:t>
            </a:r>
            <a:r>
              <a:rPr lang="zh-CN" altLang="en-US" sz="2000" dirty="0">
                <a:solidFill>
                  <a:prstClr val="black"/>
                </a:solidFill>
                <a:latin typeface="Arial" panose="020B0604020202020204" pitchFamily="34" charset="0"/>
                <a:ea typeface="黑体" panose="02010609060101010101" pitchFamily="49" charset="-122"/>
                <a:cs typeface="Arial" panose="020B0604020202020204" pitchFamily="34" charset="0"/>
                <a:sym typeface="+mn-ea"/>
              </a:rPr>
              <a:t>s rule</a:t>
            </a:r>
          </a:p>
        </p:txBody>
      </p:sp>
      <p:sp>
        <p:nvSpPr>
          <p:cNvPr id="20" name="TextBox 19"/>
          <p:cNvSpPr txBox="1"/>
          <p:nvPr/>
        </p:nvSpPr>
        <p:spPr>
          <a:xfrm>
            <a:off x="2474473" y="6185347"/>
            <a:ext cx="7541279" cy="369332"/>
          </a:xfrm>
          <a:prstGeom prst="rect">
            <a:avLst/>
          </a:prstGeom>
          <a:noFill/>
        </p:spPr>
        <p:txBody>
          <a:bodyPr wrap="square" rtlCol="0">
            <a:spAutoFit/>
          </a:bodyPr>
          <a:lstStyle/>
          <a:p>
            <a:pPr algn="ctr"/>
            <a:r>
              <a:rPr lang="zh-CN" altLang="en-US" b="1" dirty="0">
                <a:solidFill>
                  <a:prstClr val="black"/>
                </a:solidFill>
                <a:latin typeface="Arial" panose="020B0604020202020204" pitchFamily="34" charset="0"/>
                <a:ea typeface="黑体" panose="02010609060101010101" pitchFamily="49" charset="-122"/>
                <a:cs typeface="Arial" panose="020B0604020202020204" pitchFamily="34" charset="0"/>
              </a:rPr>
              <a:t>本门课程要求能正确给出绝大多数元素原子</a:t>
            </a:r>
            <a:r>
              <a:rPr lang="en-US" altLang="zh-CN" b="1" dirty="0">
                <a:solidFill>
                  <a:prstClr val="black"/>
                </a:solidFill>
                <a:latin typeface="Arial" panose="020B0604020202020204" pitchFamily="34" charset="0"/>
                <a:ea typeface="黑体" panose="02010609060101010101" pitchFamily="49" charset="-122"/>
                <a:cs typeface="Arial" panose="020B0604020202020204" pitchFamily="34" charset="0"/>
              </a:rPr>
              <a:t>/</a:t>
            </a:r>
            <a:r>
              <a:rPr lang="zh-CN" altLang="en-US" b="1" dirty="0">
                <a:solidFill>
                  <a:prstClr val="black"/>
                </a:solidFill>
                <a:latin typeface="Arial" panose="020B0604020202020204" pitchFamily="34" charset="0"/>
                <a:ea typeface="黑体" panose="02010609060101010101" pitchFamily="49" charset="-122"/>
                <a:cs typeface="Arial" panose="020B0604020202020204" pitchFamily="34" charset="0"/>
              </a:rPr>
              <a:t>离子的核外电子排布情况</a:t>
            </a:r>
          </a:p>
        </p:txBody>
      </p:sp>
      <p:cxnSp>
        <p:nvCxnSpPr>
          <p:cNvPr id="3" name="Straight Arrow Connector 2"/>
          <p:cNvCxnSpPr>
            <a:stCxn id="16" idx="3"/>
            <a:endCxn id="17" idx="1"/>
          </p:cNvCxnSpPr>
          <p:nvPr/>
        </p:nvCxnSpPr>
        <p:spPr>
          <a:xfrm flipV="1">
            <a:off x="4732656" y="3478213"/>
            <a:ext cx="654049" cy="88487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5" name="Straight Arrow Connector 4"/>
          <p:cNvCxnSpPr>
            <a:stCxn id="16" idx="3"/>
            <a:endCxn id="18" idx="1"/>
          </p:cNvCxnSpPr>
          <p:nvPr/>
        </p:nvCxnSpPr>
        <p:spPr>
          <a:xfrm>
            <a:off x="4732656" y="4363092"/>
            <a:ext cx="654239" cy="101814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ha56011_072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748" y="1638460"/>
            <a:ext cx="3906441" cy="41753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p:nvPicPr>
        <p:blipFill>
          <a:blip r:embed="rId3"/>
          <a:stretch>
            <a:fillRect/>
          </a:stretch>
        </p:blipFill>
        <p:spPr>
          <a:xfrm>
            <a:off x="4460875" y="4048760"/>
            <a:ext cx="7174865" cy="1441450"/>
          </a:xfrm>
          <a:prstGeom prst="rect">
            <a:avLst/>
          </a:prstGeom>
        </p:spPr>
      </p:pic>
      <p:sp>
        <p:nvSpPr>
          <p:cNvPr id="4" name="文本框 3"/>
          <p:cNvSpPr txBox="1"/>
          <p:nvPr/>
        </p:nvSpPr>
        <p:spPr>
          <a:xfrm>
            <a:off x="4892675" y="1638300"/>
            <a:ext cx="6051550" cy="2306955"/>
          </a:xfrm>
          <a:prstGeom prst="rect">
            <a:avLst/>
          </a:prstGeom>
          <a:noFill/>
        </p:spPr>
        <p:txBody>
          <a:bodyPr wrap="square" rtlCol="0">
            <a:spAutoFit/>
          </a:bodyPr>
          <a:lstStyle/>
          <a:p>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我校著名化学家徐光宪教授，根据光谱实验数据，对基态多原子电子原子轨道的能级高低提出一种定量的近似规则，即轨道的</a:t>
            </a:r>
            <a:r>
              <a:rPr lang="zh-CN" altLang="en-US" sz="2400" i="1" dirty="0">
                <a:solidFill>
                  <a:prstClr val="black"/>
                </a:solidFill>
                <a:latin typeface="Arial" panose="020B0604020202020204" pitchFamily="34" charset="0"/>
                <a:ea typeface="黑体" panose="02010609060101010101" pitchFamily="49" charset="-122"/>
                <a:cs typeface="Arial" panose="020B0604020202020204" pitchFamily="34" charset="0"/>
              </a:rPr>
              <a:t>n</a:t>
            </a:r>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+0.7</a:t>
            </a:r>
            <a:r>
              <a:rPr lang="zh-CN" altLang="en-US" sz="2400" i="1" dirty="0">
                <a:solidFill>
                  <a:prstClr val="black"/>
                </a:solidFill>
                <a:latin typeface="Arial" panose="020B0604020202020204" pitchFamily="34" charset="0"/>
                <a:ea typeface="黑体" panose="02010609060101010101" pitchFamily="49" charset="-122"/>
                <a:cs typeface="Arial" panose="020B0604020202020204" pitchFamily="34" charset="0"/>
              </a:rPr>
              <a:t>l</a:t>
            </a:r>
            <a:r>
              <a:rPr lang="zh-CN" altLang="en-US" sz="2400" dirty="0">
                <a:solidFill>
                  <a:prstClr val="black"/>
                </a:solidFill>
                <a:latin typeface="Arial" panose="020B0604020202020204" pitchFamily="34" charset="0"/>
                <a:ea typeface="黑体" panose="02010609060101010101" pitchFamily="49" charset="-122"/>
                <a:cs typeface="Arial" panose="020B0604020202020204" pitchFamily="34" charset="0"/>
              </a:rPr>
              <a:t>值愈大，轨道能级愈高，并</a:t>
            </a:r>
            <a:r>
              <a:rPr lang="zh-CN" altLang="en-US" sz="2400" dirty="0">
                <a:solidFill>
                  <a:srgbClr val="FF0000"/>
                </a:solidFill>
                <a:latin typeface="Arial" panose="020B0604020202020204" pitchFamily="34" charset="0"/>
                <a:ea typeface="黑体" panose="02010609060101010101" pitchFamily="49" charset="-122"/>
                <a:cs typeface="Arial" panose="020B0604020202020204" pitchFamily="34" charset="0"/>
              </a:rPr>
              <a:t>把</a:t>
            </a:r>
            <a:r>
              <a:rPr lang="zh-CN" altLang="en-US" sz="2400" i="1" dirty="0">
                <a:solidFill>
                  <a:srgbClr val="FF0000"/>
                </a:solidFill>
                <a:latin typeface="Arial" panose="020B0604020202020204" pitchFamily="34" charset="0"/>
                <a:ea typeface="黑体" panose="02010609060101010101" pitchFamily="49" charset="-122"/>
                <a:cs typeface="Arial" panose="020B0604020202020204" pitchFamily="34" charset="0"/>
              </a:rPr>
              <a:t>n</a:t>
            </a:r>
            <a:r>
              <a:rPr lang="zh-CN" altLang="en-US" sz="2400" dirty="0">
                <a:solidFill>
                  <a:srgbClr val="FF0000"/>
                </a:solidFill>
                <a:latin typeface="Arial" panose="020B0604020202020204" pitchFamily="34" charset="0"/>
                <a:ea typeface="黑体" panose="02010609060101010101" pitchFamily="49" charset="-122"/>
                <a:cs typeface="Arial" panose="020B0604020202020204" pitchFamily="34" charset="0"/>
              </a:rPr>
              <a:t>+0.7</a:t>
            </a:r>
            <a:r>
              <a:rPr lang="zh-CN" altLang="en-US" sz="2400" i="1" dirty="0">
                <a:solidFill>
                  <a:srgbClr val="FF0000"/>
                </a:solidFill>
                <a:latin typeface="Arial" panose="020B0604020202020204" pitchFamily="34" charset="0"/>
                <a:ea typeface="黑体" panose="02010609060101010101" pitchFamily="49" charset="-122"/>
                <a:cs typeface="Arial" panose="020B0604020202020204" pitchFamily="34" charset="0"/>
              </a:rPr>
              <a:t>l</a:t>
            </a:r>
            <a:r>
              <a:rPr lang="zh-CN" altLang="en-US" sz="2400" dirty="0">
                <a:solidFill>
                  <a:srgbClr val="FF0000"/>
                </a:solidFill>
                <a:latin typeface="Arial" panose="020B0604020202020204" pitchFamily="34" charset="0"/>
                <a:ea typeface="黑体" panose="02010609060101010101" pitchFamily="49" charset="-122"/>
                <a:cs typeface="Arial" panose="020B0604020202020204" pitchFamily="34" charset="0"/>
              </a:rPr>
              <a:t>值的第一位数字相同的各能级组合为一组，称为一个能级组。</a:t>
            </a:r>
          </a:p>
        </p:txBody>
      </p:sp>
      <p:sp>
        <p:nvSpPr>
          <p:cNvPr id="5" name="TextBox 2"/>
          <p:cNvSpPr txBox="1"/>
          <p:nvPr/>
        </p:nvSpPr>
        <p:spPr>
          <a:xfrm flipH="1">
            <a:off x="454151" y="315924"/>
            <a:ext cx="8000108" cy="583565"/>
          </a:xfrm>
          <a:prstGeom prst="rect">
            <a:avLst/>
          </a:prstGeom>
          <a:noFill/>
        </p:spPr>
        <p:txBody>
          <a:bodyPr wrap="square" rtlCol="0">
            <a:spAutoFit/>
          </a:bodyPr>
          <a:lstStyle/>
          <a:p>
            <a:r>
              <a:rPr lang="zh-CN" altLang="en-US" sz="3200" b="1" dirty="0">
                <a:solidFill>
                  <a:prstClr val="black"/>
                </a:solidFill>
                <a:latin typeface="Arial" panose="020B0604020202020204" pitchFamily="34" charset="0"/>
                <a:ea typeface="黑体" panose="02010609060101010101" pitchFamily="49" charset="-122"/>
                <a:cs typeface="Arial" panose="020B0604020202020204" pitchFamily="34" charset="0"/>
              </a:rPr>
              <a:t>基态多电子原子的能级和徐光宪规则</a:t>
            </a:r>
            <a:r>
              <a:rPr lang="en-US" altLang="zh-CN" sz="3200" b="1" dirty="0">
                <a:solidFill>
                  <a:prstClr val="black"/>
                </a:solidFill>
                <a:latin typeface="Arial" panose="020B0604020202020204" pitchFamily="34" charset="0"/>
                <a:ea typeface="黑体" panose="02010609060101010101" pitchFamily="49" charset="-122"/>
                <a:cs typeface="Arial" panose="020B0604020202020204" pitchFamily="34"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7" name="Rectangle 5"/>
          <p:cNvSpPr>
            <a:spLocks noGrp="1" noChangeArrowheads="1"/>
          </p:cNvSpPr>
          <p:nvPr>
            <p:ph idx="1"/>
          </p:nvPr>
        </p:nvSpPr>
        <p:spPr>
          <a:xfrm>
            <a:off x="1991544" y="548680"/>
            <a:ext cx="8229600" cy="1900238"/>
          </a:xfrm>
        </p:spPr>
        <p:txBody>
          <a:bodyPr/>
          <a:lstStyle/>
          <a:p>
            <a:pPr>
              <a:buFontTx/>
              <a:buNone/>
            </a:pPr>
            <a:r>
              <a:rPr lang="zh-CN" altLang="en-US" sz="3600" b="1" dirty="0">
                <a:latin typeface="Arial" panose="020B0604020202020204" pitchFamily="34" charset="0"/>
                <a:ea typeface="黑体" panose="02010609060101010101" pitchFamily="49" charset="-122"/>
                <a:cs typeface="Arial" panose="020B0604020202020204" pitchFamily="34" charset="0"/>
              </a:rPr>
              <a:t>原子半径大小的比较</a:t>
            </a:r>
          </a:p>
          <a:p>
            <a:pPr>
              <a:buFontTx/>
              <a:buNone/>
            </a:pPr>
            <a:r>
              <a:rPr lang="zh-CN" altLang="en-US" b="1" dirty="0">
                <a:latin typeface="Arial" panose="020B0604020202020204" pitchFamily="34" charset="0"/>
                <a:ea typeface="黑体" panose="02010609060101010101" pitchFamily="49" charset="-122"/>
                <a:cs typeface="Arial" panose="020B0604020202020204" pitchFamily="34" charset="0"/>
              </a:rPr>
              <a:t>同主族，从上到下，原子半径逐渐</a:t>
            </a:r>
            <a:r>
              <a:rPr lang="zh-CN" altLang="en-US" b="1" u="sng" dirty="0">
                <a:latin typeface="Arial" panose="020B0604020202020204" pitchFamily="34" charset="0"/>
                <a:ea typeface="黑体" panose="02010609060101010101" pitchFamily="49" charset="-122"/>
                <a:cs typeface="Arial" panose="020B0604020202020204" pitchFamily="34" charset="0"/>
              </a:rPr>
              <a:t>         </a:t>
            </a:r>
            <a:r>
              <a:rPr lang="zh-CN" altLang="en-US" b="1" dirty="0">
                <a:latin typeface="Arial" panose="020B0604020202020204" pitchFamily="34" charset="0"/>
                <a:ea typeface="黑体" panose="02010609060101010101" pitchFamily="49" charset="-122"/>
                <a:cs typeface="Arial" panose="020B0604020202020204" pitchFamily="34" charset="0"/>
              </a:rPr>
              <a:t>。</a:t>
            </a:r>
          </a:p>
          <a:p>
            <a:pPr>
              <a:buFontTx/>
              <a:buNone/>
            </a:pPr>
            <a:r>
              <a:rPr lang="zh-CN" altLang="en-US" b="1" dirty="0">
                <a:latin typeface="Arial" panose="020B0604020202020204" pitchFamily="34" charset="0"/>
                <a:ea typeface="黑体" panose="02010609060101010101" pitchFamily="49" charset="-122"/>
                <a:cs typeface="Arial" panose="020B0604020202020204" pitchFamily="34" charset="0"/>
              </a:rPr>
              <a:t>同周期，从左到右，原子半径逐渐</a:t>
            </a:r>
            <a:r>
              <a:rPr lang="zh-CN" altLang="en-US" b="1" u="sng" dirty="0">
                <a:latin typeface="Arial" panose="020B0604020202020204" pitchFamily="34" charset="0"/>
                <a:ea typeface="黑体" panose="02010609060101010101" pitchFamily="49" charset="-122"/>
                <a:cs typeface="Arial" panose="020B0604020202020204" pitchFamily="34" charset="0"/>
              </a:rPr>
              <a:t>         </a:t>
            </a:r>
            <a:r>
              <a:rPr lang="zh-CN" altLang="en-US" b="1" dirty="0">
                <a:latin typeface="Arial" panose="020B0604020202020204" pitchFamily="34" charset="0"/>
                <a:ea typeface="黑体" panose="02010609060101010101" pitchFamily="49" charset="-122"/>
                <a:cs typeface="Arial" panose="020B0604020202020204" pitchFamily="34" charset="0"/>
              </a:rPr>
              <a:t>。</a:t>
            </a:r>
          </a:p>
        </p:txBody>
      </p:sp>
      <p:sp>
        <p:nvSpPr>
          <p:cNvPr id="3078" name="Text Box 6"/>
          <p:cNvSpPr txBox="1">
            <a:spLocks noChangeArrowheads="1"/>
          </p:cNvSpPr>
          <p:nvPr/>
        </p:nvSpPr>
        <p:spPr bwMode="auto">
          <a:xfrm>
            <a:off x="8378281" y="980729"/>
            <a:ext cx="10001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Calibri" panose="020F0502020204030204" pitchFamily="34" charset="0"/>
                <a:ea typeface="华文楷体" panose="02010600040101010101" pitchFamily="2" charset="-122"/>
                <a:cs typeface="Calibri" panose="020F0502020204030204" pitchFamily="34" charset="0"/>
              </a:rPr>
              <a:t>增大</a:t>
            </a:r>
          </a:p>
        </p:txBody>
      </p:sp>
      <p:sp>
        <p:nvSpPr>
          <p:cNvPr id="3079" name="Text Box 7"/>
          <p:cNvSpPr txBox="1">
            <a:spLocks noChangeArrowheads="1"/>
          </p:cNvSpPr>
          <p:nvPr/>
        </p:nvSpPr>
        <p:spPr bwMode="auto">
          <a:xfrm>
            <a:off x="8426915" y="1700808"/>
            <a:ext cx="10001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b="1" dirty="0">
                <a:solidFill>
                  <a:srgbClr val="FF0000"/>
                </a:solidFill>
                <a:latin typeface="Calibri" panose="020F0502020204030204" pitchFamily="34" charset="0"/>
                <a:ea typeface="华文楷体" panose="02010600040101010101" pitchFamily="2" charset="-122"/>
                <a:cs typeface="Calibri" panose="020F0502020204030204" pitchFamily="34" charset="0"/>
              </a:rPr>
              <a:t>减小</a:t>
            </a:r>
          </a:p>
        </p:txBody>
      </p:sp>
      <p:sp>
        <p:nvSpPr>
          <p:cNvPr id="14" name="Rectangle 5"/>
          <p:cNvSpPr txBox="1">
            <a:spLocks noChangeArrowheads="1"/>
          </p:cNvSpPr>
          <p:nvPr/>
        </p:nvSpPr>
        <p:spPr>
          <a:xfrm>
            <a:off x="1846129" y="2478787"/>
            <a:ext cx="8229600" cy="19002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zh-CN" altLang="en-US" sz="3600" b="1" dirty="0">
                <a:solidFill>
                  <a:prstClr val="black"/>
                </a:solidFill>
                <a:latin typeface="Calibri" panose="020F0502020204030204" pitchFamily="34" charset="0"/>
                <a:ea typeface="华文楷体" panose="02010600040101010101" pitchFamily="2" charset="-122"/>
                <a:cs typeface="Calibri" panose="020F0502020204030204" pitchFamily="34" charset="0"/>
              </a:rPr>
              <a:t>例外：镧系收缩</a:t>
            </a: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7079" y="3400014"/>
            <a:ext cx="8267700"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矩形 15"/>
          <p:cNvSpPr/>
          <p:nvPr/>
        </p:nvSpPr>
        <p:spPr>
          <a:xfrm>
            <a:off x="2442949" y="4800189"/>
            <a:ext cx="7326560" cy="645160"/>
          </a:xfrm>
          <a:prstGeom prst="rect">
            <a:avLst/>
          </a:prstGeom>
        </p:spPr>
        <p:txBody>
          <a:bodyPr wrap="square">
            <a:spAutoFit/>
          </a:bodyPr>
          <a:lstStyle/>
          <a:p>
            <a:r>
              <a:rPr lang="zh-CN"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镧系收缩 </a:t>
            </a:r>
            <a:r>
              <a:rPr lang="en-US"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  </a:t>
            </a:r>
            <a:r>
              <a:rPr lang="zh-CN"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镧系元素的电子几乎依次填入内层</a:t>
            </a:r>
            <a:r>
              <a:rPr lang="en-US"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4f</a:t>
            </a:r>
            <a:r>
              <a:rPr lang="zh-CN"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轨道，而</a:t>
            </a:r>
            <a:r>
              <a:rPr lang="en-US"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f</a:t>
            </a:r>
            <a:r>
              <a:rPr lang="zh-CN" altLang="zh-CN" dirty="0">
                <a:solidFill>
                  <a:prstClr val="black"/>
                </a:solidFill>
                <a:latin typeface="Calibri" panose="020F0502020204030204" pitchFamily="34" charset="0"/>
                <a:ea typeface="华文楷体" panose="02010600040101010101" pitchFamily="2" charset="-122"/>
                <a:cs typeface="Calibri" panose="020F0502020204030204" pitchFamily="34" charset="0"/>
              </a:rPr>
              <a:t>轨道对外层电子屏蔽效应显著，导致镧系元素的原子半径随原子序数增加缓慢下降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774825" y="188640"/>
            <a:ext cx="8229600" cy="1143000"/>
          </a:xfrm>
        </p:spPr>
        <p:txBody>
          <a:bodyPr/>
          <a:lstStyle/>
          <a:p>
            <a:pPr algn="l"/>
            <a:r>
              <a:rPr lang="zh-CN" altLang="en-US" sz="3600" b="1" dirty="0">
                <a:latin typeface="Arial" panose="020B0604020202020204" pitchFamily="34" charset="0"/>
                <a:ea typeface="黑体" panose="02010609060101010101" pitchFamily="49" charset="-122"/>
                <a:cs typeface="Arial" panose="020B0604020202020204" pitchFamily="34" charset="0"/>
              </a:rPr>
              <a:t>离子半径大小的比较</a:t>
            </a:r>
          </a:p>
        </p:txBody>
      </p:sp>
      <p:sp>
        <p:nvSpPr>
          <p:cNvPr id="5123" name="Rectangle 3"/>
          <p:cNvSpPr>
            <a:spLocks noGrp="1" noChangeArrowheads="1"/>
          </p:cNvSpPr>
          <p:nvPr>
            <p:ph type="body" idx="1"/>
          </p:nvPr>
        </p:nvSpPr>
        <p:spPr>
          <a:xfrm>
            <a:off x="1792165" y="1340769"/>
            <a:ext cx="8569325" cy="1973263"/>
          </a:xfrm>
        </p:spPr>
        <p:txBody>
          <a:bodyPr/>
          <a:lstStyle/>
          <a:p>
            <a:pPr>
              <a:lnSpc>
                <a:spcPct val="90000"/>
              </a:lnSpc>
              <a:buFontTx/>
              <a:buNone/>
            </a:pPr>
            <a:r>
              <a:rPr lang="zh-CN" altLang="en-US" sz="2800" b="1" dirty="0">
                <a:solidFill>
                  <a:srgbClr val="0000FF"/>
                </a:solidFill>
                <a:latin typeface="黑体" panose="02010609060101010101" pitchFamily="49" charset="-122"/>
                <a:ea typeface="黑体" panose="02010609060101010101" pitchFamily="49" charset="-122"/>
                <a:cs typeface="Arial" panose="020B0604020202020204" pitchFamily="34" charset="0"/>
              </a:rPr>
              <a:t>（</a:t>
            </a:r>
            <a:r>
              <a:rPr lang="en-US" altLang="zh-CN" sz="2800" b="1" dirty="0">
                <a:solidFill>
                  <a:srgbClr val="0000FF"/>
                </a:solidFill>
                <a:latin typeface="黑体" panose="02010609060101010101" pitchFamily="49" charset="-122"/>
                <a:ea typeface="黑体" panose="02010609060101010101" pitchFamily="49" charset="-122"/>
                <a:cs typeface="Arial" panose="020B0604020202020204" pitchFamily="34" charset="0"/>
              </a:rPr>
              <a:t>1</a:t>
            </a:r>
            <a:r>
              <a:rPr lang="zh-CN" altLang="en-US" sz="2800" b="1" dirty="0">
                <a:solidFill>
                  <a:srgbClr val="0000FF"/>
                </a:solidFill>
                <a:latin typeface="黑体" panose="02010609060101010101" pitchFamily="49" charset="-122"/>
                <a:ea typeface="黑体" panose="02010609060101010101" pitchFamily="49" charset="-122"/>
                <a:cs typeface="Arial" panose="020B0604020202020204" pitchFamily="34" charset="0"/>
              </a:rPr>
              <a:t>）具有相同电子层结构的离子半径大小的比较</a:t>
            </a:r>
          </a:p>
          <a:p>
            <a:pPr>
              <a:lnSpc>
                <a:spcPct val="90000"/>
              </a:lnSpc>
              <a:buFontTx/>
              <a:buNone/>
            </a:pPr>
            <a:r>
              <a:rPr lang="zh-CN" altLang="en-US" sz="2400" dirty="0">
                <a:latin typeface="黑体" panose="02010609060101010101" pitchFamily="49" charset="-122"/>
                <a:ea typeface="黑体" panose="02010609060101010101" pitchFamily="49" charset="-122"/>
                <a:cs typeface="Arial" panose="020B0604020202020204" pitchFamily="34" charset="0"/>
              </a:rPr>
              <a:t>    </a:t>
            </a:r>
            <a:r>
              <a:rPr lang="zh-CN" altLang="en-US" sz="2800" b="1" dirty="0">
                <a:latin typeface="黑体" panose="02010609060101010101" pitchFamily="49" charset="-122"/>
                <a:ea typeface="黑体" panose="02010609060101010101" pitchFamily="49" charset="-122"/>
                <a:cs typeface="Arial" panose="020B0604020202020204" pitchFamily="34" charset="0"/>
              </a:rPr>
              <a:t>电子层数相同，随着核电荷数的增加，原子核对核外电子的吸引能力增强，半径减小。</a:t>
            </a:r>
          </a:p>
          <a:p>
            <a:pPr>
              <a:lnSpc>
                <a:spcPct val="90000"/>
              </a:lnSpc>
              <a:buFontTx/>
              <a:buNone/>
            </a:pPr>
            <a:r>
              <a:rPr lang="en-US" altLang="zh-CN" sz="2800" b="1" dirty="0">
                <a:latin typeface="黑体" panose="02010609060101010101" pitchFamily="49" charset="-122"/>
                <a:ea typeface="黑体" panose="02010609060101010101" pitchFamily="49" charset="-122"/>
                <a:cs typeface="Arial" panose="020B0604020202020204" pitchFamily="34" charset="0"/>
              </a:rPr>
              <a:t>   </a:t>
            </a:r>
            <a:r>
              <a:rPr lang="en-US" altLang="zh-CN" b="1" dirty="0">
                <a:solidFill>
                  <a:srgbClr val="FF0000"/>
                </a:solidFill>
                <a:latin typeface="黑体" panose="02010609060101010101" pitchFamily="49" charset="-122"/>
                <a:ea typeface="黑体" panose="02010609060101010101" pitchFamily="49" charset="-122"/>
                <a:cs typeface="Arial" panose="020B0604020202020204" pitchFamily="34" charset="0"/>
              </a:rPr>
              <a:t>——“</a:t>
            </a:r>
            <a:r>
              <a:rPr lang="zh-CN" altLang="en-US" b="1" dirty="0">
                <a:solidFill>
                  <a:srgbClr val="FF0000"/>
                </a:solidFill>
                <a:latin typeface="黑体" panose="02010609060101010101" pitchFamily="49" charset="-122"/>
                <a:ea typeface="黑体" panose="02010609060101010101" pitchFamily="49" charset="-122"/>
                <a:cs typeface="Arial" panose="020B0604020202020204" pitchFamily="34" charset="0"/>
              </a:rPr>
              <a:t>序大径小”</a:t>
            </a:r>
          </a:p>
        </p:txBody>
      </p:sp>
      <p:sp>
        <p:nvSpPr>
          <p:cNvPr id="6" name="Rectangle 3"/>
          <p:cNvSpPr txBox="1">
            <a:spLocks noChangeArrowheads="1"/>
          </p:cNvSpPr>
          <p:nvPr/>
        </p:nvSpPr>
        <p:spPr>
          <a:xfrm>
            <a:off x="1703512" y="3182611"/>
            <a:ext cx="8229600" cy="158432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None/>
            </a:pPr>
            <a:r>
              <a:rPr lang="zh-CN" altLang="en-US" b="1" dirty="0">
                <a:solidFill>
                  <a:srgbClr val="0000FF"/>
                </a:solidFill>
                <a:latin typeface="黑体" panose="02010609060101010101" pitchFamily="49" charset="-122"/>
                <a:ea typeface="黑体" panose="02010609060101010101" pitchFamily="49" charset="-122"/>
                <a:cs typeface="Calibri" panose="020F0502020204030204" pitchFamily="34" charset="0"/>
              </a:rPr>
              <a:t>（</a:t>
            </a:r>
            <a:r>
              <a:rPr lang="en-US" altLang="zh-CN" b="1" dirty="0">
                <a:solidFill>
                  <a:srgbClr val="0000FF"/>
                </a:solidFill>
                <a:latin typeface="黑体" panose="02010609060101010101" pitchFamily="49" charset="-122"/>
                <a:ea typeface="黑体" panose="02010609060101010101" pitchFamily="49" charset="-122"/>
                <a:cs typeface="Calibri" panose="020F0502020204030204" pitchFamily="34" charset="0"/>
              </a:rPr>
              <a:t>2</a:t>
            </a:r>
            <a:r>
              <a:rPr lang="zh-CN" altLang="en-US" b="1" dirty="0">
                <a:solidFill>
                  <a:srgbClr val="0000FF"/>
                </a:solidFill>
                <a:latin typeface="黑体" panose="02010609060101010101" pitchFamily="49" charset="-122"/>
                <a:ea typeface="黑体" panose="02010609060101010101" pitchFamily="49" charset="-122"/>
                <a:cs typeface="Calibri" panose="020F0502020204030204" pitchFamily="34" charset="0"/>
              </a:rPr>
              <a:t>）同主族离子半径大小的比较</a:t>
            </a:r>
          </a:p>
          <a:p>
            <a:pPr>
              <a:buNone/>
            </a:pPr>
            <a:r>
              <a:rPr lang="zh-CN" altLang="en-US" sz="2800" b="1" dirty="0">
                <a:solidFill>
                  <a:prstClr val="black"/>
                </a:solidFill>
                <a:latin typeface="黑体" panose="02010609060101010101" pitchFamily="49" charset="-122"/>
                <a:ea typeface="黑体" panose="02010609060101010101" pitchFamily="49" charset="-122"/>
                <a:cs typeface="Calibri" panose="020F0502020204030204" pitchFamily="34" charset="0"/>
              </a:rPr>
              <a:t>    元素周期表中从上到下，电子层数逐渐增多，离子半径逐渐增大。</a:t>
            </a:r>
          </a:p>
        </p:txBody>
      </p:sp>
      <p:sp>
        <p:nvSpPr>
          <p:cNvPr id="7" name="Text Box 5"/>
          <p:cNvSpPr txBox="1">
            <a:spLocks noChangeArrowheads="1"/>
          </p:cNvSpPr>
          <p:nvPr/>
        </p:nvSpPr>
        <p:spPr bwMode="auto">
          <a:xfrm>
            <a:off x="1673102" y="4766935"/>
            <a:ext cx="8964612" cy="186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3200" b="1" dirty="0">
                <a:solidFill>
                  <a:srgbClr val="0000FF"/>
                </a:solidFill>
                <a:latin typeface="黑体" panose="02010609060101010101" pitchFamily="49" charset="-122"/>
                <a:ea typeface="黑体" panose="02010609060101010101" pitchFamily="49" charset="-122"/>
                <a:cs typeface="Calibri" panose="020F0502020204030204" pitchFamily="34" charset="0"/>
              </a:rPr>
              <a:t>（</a:t>
            </a:r>
            <a:r>
              <a:rPr lang="en-US" altLang="zh-CN" sz="3200" b="1" dirty="0">
                <a:solidFill>
                  <a:srgbClr val="0000FF"/>
                </a:solidFill>
                <a:latin typeface="黑体" panose="02010609060101010101" pitchFamily="49" charset="-122"/>
                <a:ea typeface="黑体" panose="02010609060101010101" pitchFamily="49" charset="-122"/>
                <a:cs typeface="Calibri" panose="020F0502020204030204" pitchFamily="34" charset="0"/>
              </a:rPr>
              <a:t>3</a:t>
            </a:r>
            <a:r>
              <a:rPr lang="zh-CN" altLang="en-US" sz="3200" b="1" dirty="0">
                <a:solidFill>
                  <a:srgbClr val="0000FF"/>
                </a:solidFill>
                <a:latin typeface="黑体" panose="02010609060101010101" pitchFamily="49" charset="-122"/>
                <a:ea typeface="黑体" panose="02010609060101010101" pitchFamily="49" charset="-122"/>
                <a:cs typeface="Calibri" panose="020F0502020204030204" pitchFamily="34" charset="0"/>
              </a:rPr>
              <a:t>）同一元素的不同离子的半径大小比较</a:t>
            </a:r>
          </a:p>
          <a:p>
            <a:r>
              <a:rPr lang="zh-CN" altLang="en-US" sz="2800" dirty="0">
                <a:solidFill>
                  <a:prstClr val="black"/>
                </a:solidFill>
                <a:latin typeface="黑体" panose="02010609060101010101" pitchFamily="49" charset="-122"/>
                <a:ea typeface="黑体" panose="02010609060101010101" pitchFamily="49" charset="-122"/>
                <a:cs typeface="Calibri" panose="020F0502020204030204" pitchFamily="34" charset="0"/>
              </a:rPr>
              <a:t>  </a:t>
            </a:r>
            <a:r>
              <a:rPr lang="zh-CN" altLang="en-US" sz="2800" b="1" dirty="0">
                <a:solidFill>
                  <a:prstClr val="black"/>
                </a:solidFill>
                <a:latin typeface="黑体" panose="02010609060101010101" pitchFamily="49" charset="-122"/>
                <a:ea typeface="黑体" panose="02010609060101010101" pitchFamily="49" charset="-122"/>
                <a:cs typeface="Calibri" panose="020F0502020204030204" pitchFamily="34" charset="0"/>
              </a:rPr>
              <a:t>同种元素的各种微粒，核外电子数越多，半径越大，</a:t>
            </a:r>
          </a:p>
          <a:p>
            <a:r>
              <a:rPr lang="zh-CN" altLang="en-US" b="1" dirty="0">
                <a:solidFill>
                  <a:prstClr val="black"/>
                </a:solidFill>
                <a:latin typeface="黑体" panose="02010609060101010101" pitchFamily="49" charset="-122"/>
                <a:ea typeface="黑体" panose="02010609060101010101" pitchFamily="49" charset="-122"/>
                <a:cs typeface="Calibri" panose="020F0502020204030204" pitchFamily="34" charset="0"/>
              </a:rPr>
              <a:t>   </a:t>
            </a:r>
            <a:r>
              <a:rPr lang="zh-CN" altLang="en-US" sz="2800" b="1" dirty="0">
                <a:solidFill>
                  <a:srgbClr val="FF0000"/>
                </a:solidFill>
                <a:latin typeface="黑体" panose="02010609060101010101" pitchFamily="49" charset="-122"/>
                <a:ea typeface="黑体" panose="02010609060101010101" pitchFamily="49" charset="-122"/>
                <a:cs typeface="Calibri" panose="020F0502020204030204" pitchFamily="34" charset="0"/>
              </a:rPr>
              <a:t>高价阳离子半径小于低价离子半径。</a:t>
            </a:r>
          </a:p>
          <a:p>
            <a:endParaRPr lang="zh-CN" altLang="en-US" sz="2800" dirty="0">
              <a:solidFill>
                <a:srgbClr val="FF0000"/>
              </a:solidFill>
              <a:latin typeface="黑体" panose="02010609060101010101" pitchFamily="49" charset="-122"/>
              <a:ea typeface="黑体" panose="02010609060101010101" pitchFamily="49" charset="-122"/>
              <a:cs typeface="Calibri" panose="020F0502020204030204" pitchFamily="3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105" y="525293"/>
            <a:ext cx="11070077"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9.1 </a:t>
            </a:r>
            <a:r>
              <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计算类氢离子（</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Li</a:t>
            </a:r>
            <a:r>
              <a:rPr kumimoji="0" lang="en-US" altLang="zh-CN" sz="3200" b="0" i="0" u="none" strike="noStrike" kern="1200" cap="none" spc="0" normalizeH="0" baseline="3000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2+</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基态的能量和由</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Li</a:t>
            </a:r>
            <a:r>
              <a:rPr kumimoji="0" lang="en-US" altLang="zh-CN" sz="3200" b="0" i="0" u="none" strike="noStrike" kern="1200" cap="none" spc="0" normalizeH="0" baseline="3000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2+</a:t>
            </a:r>
            <a:r>
              <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a:t>
            </a:r>
            <a:r>
              <a:rPr kumimoji="0" lang="en-US" altLang="zh-CN"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Li</a:t>
            </a:r>
            <a:r>
              <a:rPr kumimoji="0" lang="en-US" altLang="zh-CN" sz="3200" b="0" i="0" u="none" strike="noStrike" kern="1200" cap="none" spc="0" normalizeH="0" baseline="3000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3+</a:t>
            </a:r>
            <a:r>
              <a:rPr kumimoji="0" lang="zh-CN" altLang="en-US" sz="32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Arial" panose="020B0604020202020204" pitchFamily="34" charset="0"/>
              </a:rPr>
              <a:t>的电离能。</a:t>
            </a:r>
          </a:p>
        </p:txBody>
      </p:sp>
      <mc:AlternateContent xmlns:mc="http://schemas.openxmlformats.org/markup-compatibility/2006" xmlns:a14="http://schemas.microsoft.com/office/drawing/2010/main">
        <mc:Choice Requires="a14">
          <p:sp>
            <p:nvSpPr>
              <p:cNvPr id="3" name="对象 2"/>
              <p:cNvSpPr txBox="1"/>
              <p:nvPr/>
            </p:nvSpPr>
            <p:spPr>
              <a:xfrm>
                <a:off x="1564322" y="1577340"/>
                <a:ext cx="2402364" cy="93472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sub>
                      </m:s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nor/>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B</m:t>
                      </m:r>
                      <m:r>
                        <m:rPr>
                          <m:nor/>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 </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𝑍</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num>
                        <m:den>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𝑛</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den>
                      </m:f>
                    </m:oMath>
                  </m:oMathPara>
                </a14:m>
                <a:endParaRPr kumimoji="0" lang="zh-CN" altLang="en-US" sz="2400" b="0" i="1"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3" name="对象 2"/>
              <p:cNvSpPr txBox="1">
                <a:spLocks noRot="1" noChangeAspect="1" noMove="1" noResize="1" noEditPoints="1" noAdjustHandles="1" noChangeArrowheads="1" noChangeShapeType="1" noTextEdit="1"/>
              </p:cNvSpPr>
              <p:nvPr/>
            </p:nvSpPr>
            <p:spPr>
              <a:xfrm>
                <a:off x="1564322" y="1577340"/>
                <a:ext cx="2402364" cy="934720"/>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对象 6"/>
              <p:cNvSpPr txBox="1"/>
              <p:nvPr/>
            </p:nvSpPr>
            <p:spPr>
              <a:xfrm>
                <a:off x="1563688" y="2627154"/>
                <a:ext cx="9453395" cy="934720"/>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𝐸</m:t>
                          </m:r>
                        </m:e>
                        <m:sub>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2.179</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1</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0</m:t>
                          </m:r>
                        </m:e>
                        <m:sup>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18</m:t>
                          </m:r>
                        </m:sup>
                      </m:s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f>
                        <m:f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fPr>
                        <m:num>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3</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num>
                        <m:den>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e>
                            <m: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2</m:t>
                              </m:r>
                            </m:sup>
                          </m:sSup>
                        </m:den>
                      </m:f>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1.96</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1</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0</m:t>
                          </m:r>
                        </m:e>
                        <m:sup>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17</m:t>
                          </m:r>
                        </m:sup>
                      </m:s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sty m:val="p"/>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J</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7" name="对象 6"/>
              <p:cNvSpPr txBox="1">
                <a:spLocks noRot="1" noChangeAspect="1" noMove="1" noResize="1" noEditPoints="1" noAdjustHandles="1" noChangeArrowheads="1" noChangeShapeType="1" noTextEdit="1"/>
              </p:cNvSpPr>
              <p:nvPr/>
            </p:nvSpPr>
            <p:spPr>
              <a:xfrm>
                <a:off x="1563688" y="2627154"/>
                <a:ext cx="9453395" cy="9347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对象 8"/>
              <p:cNvSpPr txBox="1"/>
              <p:nvPr/>
            </p:nvSpPr>
            <p:spPr>
              <a:xfrm>
                <a:off x="1563687" y="3676650"/>
                <a:ext cx="4925889" cy="963613"/>
              </a:xfrm>
              <a:prstGeom prst="rect">
                <a:avLst/>
              </a:prstGeom>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m:rPr>
                          <m:nor/>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I</m:t>
                      </m:r>
                      <m:r>
                        <m:rPr>
                          <m:nor/>
                        </m:rPr>
                        <a:rPr kumimoji="0" lang="en-US" altLang="zh-CN" sz="2400" b="0" i="1"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mn-cs"/>
                        </a:rPr>
                        <m:t> </m:t>
                      </m:r>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m:t>
                      </m:r>
                      <m:r>
                        <m:rPr>
                          <m:nor/>
                        </m:rPr>
                        <a:rPr kumimoji="0" lang="en-US" altLang="zh-CN" sz="2400" b="0" i="0" u="none" strike="noStrike" kern="1200" cap="none" spc="0" normalizeH="0" baseline="0" noProof="0" smtClean="0">
                          <a:ln>
                            <a:noFill/>
                          </a:ln>
                          <a:solidFill>
                            <a:srgbClr val="000000"/>
                          </a:solidFill>
                          <a:effectLst/>
                          <a:uLnTx/>
                          <a:uFillTx/>
                          <a:latin typeface="Cambria Math" panose="02040503050406030204" pitchFamily="18" charset="0"/>
                          <a:ea typeface="等线" panose="02010600030101010101" pitchFamily="2" charset="-122"/>
                          <a:cs typeface="+mn-cs"/>
                        </a:rPr>
                        <m:t> </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nor/>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E</m:t>
                          </m:r>
                        </m:e>
                        <m:sub>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ub>
                      </m:sSub>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nor/>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E</m:t>
                          </m:r>
                        </m:e>
                        <m:sub>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1</m:t>
                          </m:r>
                        </m:sub>
                      </m:sSub>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=1.96</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1</m:t>
                      </m:r>
                      <m:sSup>
                        <m:sSup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pPr>
                        <m:e>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0</m:t>
                          </m:r>
                        </m:e>
                        <m:sup>
                          <m: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17</m:t>
                          </m:r>
                        </m:sup>
                      </m:sSup>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r>
                        <m:rPr>
                          <m:sty m:val="p"/>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J</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oMath>
                  </m:oMathPara>
                </a14:m>
                <a:br>
                  <a:rPr kumimoji="0" lang="zh-CN" altLang="en-US" sz="2400" b="0" i="0" u="none" strike="noStrike" kern="1200" cap="none" spc="0" normalizeH="0" baseline="0" noProof="0" dirty="0">
                    <a:ln>
                      <a:noFill/>
                    </a:ln>
                    <a:solidFill>
                      <a:srgbClr val="000000"/>
                    </a:solidFill>
                    <a:effectLst/>
                    <a:uLnTx/>
                    <a:uFillTx/>
                    <a:latin typeface="等线"/>
                    <a:ea typeface="等线" panose="02010600030101010101" pitchFamily="2" charset="-122"/>
                    <a:cs typeface="+mn-cs"/>
                  </a:rPr>
                </a:br>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9" name="对象 8"/>
              <p:cNvSpPr txBox="1">
                <a:spLocks noRot="1" noChangeAspect="1" noMove="1" noResize="1" noEditPoints="1" noAdjustHandles="1" noChangeArrowheads="1" noChangeShapeType="1" noTextEdit="1"/>
              </p:cNvSpPr>
              <p:nvPr/>
            </p:nvSpPr>
            <p:spPr>
              <a:xfrm>
                <a:off x="1563687" y="3676650"/>
                <a:ext cx="4925889" cy="963613"/>
              </a:xfrm>
              <a:prstGeom prst="rect">
                <a:avLst/>
              </a:prstGeom>
              <a:blipFill>
                <a:blip r:embed="rId4"/>
                <a:stretch>
                  <a:fillRect l="-3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对象 10"/>
              <p:cNvSpPr txBox="1"/>
              <p:nvPr/>
            </p:nvSpPr>
            <p:spPr>
              <a:xfrm>
                <a:off x="1603375" y="4451350"/>
                <a:ext cx="2279217" cy="511175"/>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𝐼</m:t>
                          </m:r>
                        </m:e>
                        <m:sub>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mol</m:t>
                          </m:r>
                        </m:sub>
                      </m:sSub>
                      <m:r>
                        <m:rPr>
                          <m:nor/>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m:t>
                      </m:r>
                      <m:r>
                        <m:rPr>
                          <m:nor/>
                        </m:r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ea typeface="等线" panose="02010600030101010101" pitchFamily="2" charset="-122"/>
                          <a:cs typeface="+mn-cs"/>
                        </a:rPr>
                        <m:t>I</m:t>
                      </m:r>
                      <m: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t>×</m:t>
                      </m:r>
                      <m:sSub>
                        <m:sSubPr>
                          <m:ctrlPr>
                            <a:rPr kumimoji="0" lang="zh-CN" altLang="en-US" sz="2400" b="0" i="1" u="none" strike="noStrike" kern="1200" cap="none" spc="0" normalizeH="0" baseline="0" noProof="0">
                              <a:ln>
                                <a:noFill/>
                              </a:ln>
                              <a:solidFill>
                                <a:srgbClr val="000000"/>
                              </a:solidFill>
                              <a:effectLst/>
                              <a:uLnTx/>
                              <a:uFillTx/>
                              <a:latin typeface="Cambria Math" panose="02040503050406030204" pitchFamily="18" charset="0"/>
                              <a:cs typeface="+mn-cs"/>
                            </a:rPr>
                          </m:ctrlPr>
                        </m:sSubPr>
                        <m:e>
                          <m:r>
                            <m:rPr>
                              <m:sty m:val="p"/>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N</m:t>
                          </m:r>
                        </m:e>
                        <m:sub>
                          <m:r>
                            <m:rPr>
                              <m:sty m:val="p"/>
                            </m:rPr>
                            <a:rPr kumimoji="0" lang="zh-CN" altLang="en-US" sz="2400" b="0" i="0" u="none" strike="noStrike" kern="1200" cap="none" spc="0" normalizeH="0" baseline="0" noProof="0">
                              <a:ln>
                                <a:noFill/>
                              </a:ln>
                              <a:solidFill>
                                <a:srgbClr val="000000"/>
                              </a:solidFill>
                              <a:effectLst/>
                              <a:uLnTx/>
                              <a:uFillTx/>
                              <a:latin typeface="Cambria Math" panose="02040503050406030204" pitchFamily="18" charset="0"/>
                              <a:cs typeface="+mn-cs"/>
                            </a:rPr>
                            <m:t>A</m:t>
                          </m:r>
                        </m:sub>
                      </m:sSub>
                    </m:oMath>
                  </m:oMathPara>
                </a14:m>
                <a:endParaRPr kumimoji="0" lang="zh-CN" altLang="en-US" sz="24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mc:Choice>
        <mc:Fallback xmlns="">
          <p:sp>
            <p:nvSpPr>
              <p:cNvPr id="11" name="对象 10"/>
              <p:cNvSpPr txBox="1">
                <a:spLocks noRot="1" noChangeAspect="1" noMove="1" noResize="1" noEditPoints="1" noAdjustHandles="1" noChangeArrowheads="1" noChangeShapeType="1" noTextEdit="1"/>
              </p:cNvSpPr>
              <p:nvPr/>
            </p:nvSpPr>
            <p:spPr>
              <a:xfrm>
                <a:off x="1603375" y="4451350"/>
                <a:ext cx="2279217" cy="511175"/>
              </a:xfrm>
              <a:prstGeom prst="rect">
                <a:avLst/>
              </a:prstGeom>
              <a:blipFill>
                <a:blip r:embed="rId5"/>
                <a:stretch>
                  <a:fillRect l="-535" b="-7143"/>
                </a:stretch>
              </a:blipFill>
            </p:spPr>
            <p:txBody>
              <a:bodyPr/>
              <a:lstStyle/>
              <a:p>
                <a:r>
                  <a:rPr lang="zh-CN" altLang="en-US">
                    <a:noFill/>
                  </a:rPr>
                  <a:t> </a:t>
                </a:r>
              </a:p>
            </p:txBody>
          </p:sp>
        </mc:Fallback>
      </mc:AlternateContent>
      <p:sp>
        <p:nvSpPr>
          <p:cNvPr id="4" name="箭头: 右 3">
            <a:extLst>
              <a:ext uri="{FF2B5EF4-FFF2-40B4-BE49-F238E27FC236}">
                <a16:creationId xmlns:a16="http://schemas.microsoft.com/office/drawing/2014/main" id="{D5329D9C-79FC-489D-B1C5-7698FAF8E6D9}"/>
              </a:ext>
            </a:extLst>
          </p:cNvPr>
          <p:cNvSpPr/>
          <p:nvPr/>
        </p:nvSpPr>
        <p:spPr>
          <a:xfrm>
            <a:off x="4199138" y="1736411"/>
            <a:ext cx="2361460" cy="6569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a:ea typeface="等线" panose="02010600030101010101" pitchFamily="2" charset="-122"/>
              <a:cs typeface="+mn-cs"/>
            </a:endParaRPr>
          </a:p>
        </p:txBody>
      </p:sp>
      <mc:AlternateContent xmlns:mc="http://schemas.openxmlformats.org/markup-compatibility/2006" xmlns:a14="http://schemas.microsoft.com/office/drawing/2010/main">
        <mc:Choice Requires="a14">
          <p:sp>
            <p:nvSpPr>
              <p:cNvPr id="22" name="对象 2">
                <a:extLst>
                  <a:ext uri="{FF2B5EF4-FFF2-40B4-BE49-F238E27FC236}">
                    <a16:creationId xmlns:a16="http://schemas.microsoft.com/office/drawing/2014/main" id="{20A15782-5FBD-4DC9-B101-C1D8A73D443A}"/>
                  </a:ext>
                </a:extLst>
              </p:cNvPr>
              <p:cNvSpPr txBox="1"/>
              <p:nvPr/>
            </p:nvSpPr>
            <p:spPr>
              <a:xfrm>
                <a:off x="7115453" y="1167527"/>
                <a:ext cx="3512225" cy="934720"/>
              </a:xfrm>
              <a:prstGeom prst="rect">
                <a:avLst/>
              </a:prstGeom>
            </p:spPr>
            <p:txBody>
              <a:bodyP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sSub>
                        <m:sSubPr>
                          <m:ctrlPr>
                            <a:rPr kumimoji="0" lang="zh-CN" altLang="en-US" sz="2400" b="0" i="1" u="none" strike="noStrike" kern="1200" cap="none" spc="0" normalizeH="0" baseline="0" noProof="0" smtClean="0">
                              <a:ln>
                                <a:noFill/>
                              </a:ln>
                              <a:solidFill>
                                <a:srgbClr val="FF0000"/>
                              </a:solidFill>
                              <a:effectLst/>
                              <a:uLnTx/>
                              <a:uFillTx/>
                              <a:latin typeface="Cambria Math" panose="02040503050406030204" pitchFamily="18" charset="0"/>
                            </a:rPr>
                          </m:ctrlPr>
                        </m:sSub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𝐸</m:t>
                          </m:r>
                        </m:e>
                        <m: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𝑛</m:t>
                          </m:r>
                        </m:sub>
                      </m:sSub>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m:t>
                      </m:r>
                      <m:r>
                        <m:rPr>
                          <m:nor/>
                        </m:rPr>
                        <a:rPr kumimoji="0" lang="zh-CN" altLang="en-US" sz="2400" b="0" i="1" u="none" strike="noStrike" kern="1200" cap="none" spc="0" normalizeH="0" baseline="0" noProof="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m:t>B</m:t>
                      </m:r>
                      <m:r>
                        <m:rPr>
                          <m:nor/>
                        </m:rPr>
                        <a:rPr kumimoji="0" lang="zh-CN" altLang="en-US" sz="2400" b="0" i="1" u="none" strike="noStrike" kern="1200" cap="none" spc="0" normalizeH="0" baseline="0" noProof="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rPr>
                        <m:t> </m:t>
                      </m:r>
                      <m:f>
                        <m:f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ctrlPr>
                        </m:fPr>
                        <m:num>
                          <m:sSup>
                            <m:s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ctrlPr>
                            </m:s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m:t>
                              </m:r>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𝑍</m:t>
                              </m:r>
                              <m:r>
                                <a:rPr kumimoji="0" lang="en-US" altLang="zh-CN" sz="2400" b="0" i="1" u="none" strike="noStrike" kern="1200" cap="none" spc="0" normalizeH="0" baseline="0" noProof="0" smtClean="0">
                                  <a:ln>
                                    <a:noFill/>
                                  </a:ln>
                                  <a:solidFill>
                                    <a:srgbClr val="FF0000"/>
                                  </a:solidFill>
                                  <a:effectLst/>
                                  <a:uLnTx/>
                                  <a:uFillTx/>
                                  <a:latin typeface="Cambria Math" panose="02040503050406030204" pitchFamily="18" charset="0"/>
                                </a:rPr>
                                <m:t>−</m:t>
                              </m:r>
                              <m:r>
                                <a:rPr kumimoji="0" lang="en-US" altLang="zh-CN" sz="2400" b="0" i="1" u="none" strike="noStrike" kern="1200" cap="none" spc="0" normalizeH="0" baseline="0" noProof="0">
                                  <a:ln>
                                    <a:noFill/>
                                  </a:ln>
                                  <a:solidFill>
                                    <a:srgbClr val="FF0000"/>
                                  </a:solidFill>
                                  <a:effectLst/>
                                  <a:uLnTx/>
                                  <a:uFillTx/>
                                  <a:latin typeface="Cambria Math" panose="02040503050406030204" pitchFamily="18" charset="0"/>
                                </a:rPr>
                                <m:t>𝜎</m:t>
                              </m:r>
                              <m:r>
                                <a:rPr kumimoji="0" lang="zh-CN" altLang="en-US" sz="2400" b="0" i="1" u="none" strike="noStrike" kern="1200" cap="none" spc="0" normalizeH="0" baseline="0" noProof="0" smtClean="0">
                                  <a:ln>
                                    <a:noFill/>
                                  </a:ln>
                                  <a:solidFill>
                                    <a:srgbClr val="FF0000"/>
                                  </a:solidFill>
                                  <a:effectLst/>
                                  <a:uLnTx/>
                                  <a:uFillTx/>
                                  <a:latin typeface="Cambria Math" panose="02040503050406030204" pitchFamily="18" charset="0"/>
                                </a:rPr>
                                <m:t>）</m:t>
                              </m:r>
                            </m:e>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2</m:t>
                              </m:r>
                            </m:sup>
                          </m:sSup>
                        </m:num>
                        <m:den>
                          <m:sSup>
                            <m:sSupPr>
                              <m:ctrlP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ctrlPr>
                            </m:sSupPr>
                            <m:e>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𝑛</m:t>
                              </m:r>
                            </m:e>
                            <m:sup>
                              <m:r>
                                <a:rPr kumimoji="0" lang="zh-CN" altLang="en-US" sz="2400" b="0" i="1" u="none" strike="noStrike" kern="1200" cap="none" spc="0" normalizeH="0" baseline="0" noProof="0">
                                  <a:ln>
                                    <a:noFill/>
                                  </a:ln>
                                  <a:solidFill>
                                    <a:srgbClr val="FF0000"/>
                                  </a:solidFill>
                                  <a:effectLst/>
                                  <a:uLnTx/>
                                  <a:uFillTx/>
                                  <a:latin typeface="Cambria Math" panose="02040503050406030204" pitchFamily="18" charset="0"/>
                                </a:rPr>
                                <m:t>2</m:t>
                              </m:r>
                            </m:sup>
                          </m:sSup>
                        </m:den>
                      </m:f>
                    </m:oMath>
                  </m:oMathPara>
                </a14:m>
                <a:endParaRPr kumimoji="0" lang="en-US" altLang="zh-CN" sz="2400" b="0" i="1"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srgbClr val="FF0000"/>
                  </a:solidFill>
                  <a:effectLst/>
                  <a:uLnTx/>
                  <a:uFillTx/>
                  <a:latin typeface="Calibri" panose="020F0502020204030204" pitchFamily="34" charset="0"/>
                  <a:ea typeface="等线" panose="02010600030101010101" pitchFamily="2" charset="-122"/>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Arial" panose="020B0604020202020204" pitchFamily="34" charset="0"/>
                  </a:rPr>
                  <a:t>Slater</a:t>
                </a:r>
                <a:r>
                  <a:rPr kumimoji="0" lang="zh-CN" altLang="en-US" sz="2400" b="0" i="0" u="none" strike="noStrike" kern="1200" cap="none" spc="0" normalizeH="0" baseline="0" noProof="0" dirty="0">
                    <a:ln>
                      <a:noFill/>
                    </a:ln>
                    <a:solidFill>
                      <a:srgbClr val="FF0000"/>
                    </a:solidFill>
                    <a:effectLst/>
                    <a:uLnTx/>
                    <a:uFillTx/>
                    <a:latin typeface="Arial" panose="020B0604020202020204" pitchFamily="34" charset="0"/>
                    <a:ea typeface="黑体" panose="02010609060101010101" pitchFamily="49" charset="-122"/>
                    <a:cs typeface="Arial" panose="020B0604020202020204" pitchFamily="34" charset="0"/>
                  </a:rPr>
                  <a:t>规则</a:t>
                </a:r>
              </a:p>
            </p:txBody>
          </p:sp>
        </mc:Choice>
        <mc:Fallback xmlns="">
          <p:sp>
            <p:nvSpPr>
              <p:cNvPr id="22" name="对象 2">
                <a:extLst>
                  <a:ext uri="{FF2B5EF4-FFF2-40B4-BE49-F238E27FC236}">
                    <a16:creationId xmlns:a16="http://schemas.microsoft.com/office/drawing/2014/main" id="{20A15782-5FBD-4DC9-B101-C1D8A73D443A}"/>
                  </a:ext>
                </a:extLst>
              </p:cNvPr>
              <p:cNvSpPr txBox="1">
                <a:spLocks noRot="1" noChangeAspect="1" noMove="1" noResize="1" noEditPoints="1" noAdjustHandles="1" noChangeArrowheads="1" noChangeShapeType="1" noTextEdit="1"/>
              </p:cNvSpPr>
              <p:nvPr/>
            </p:nvSpPr>
            <p:spPr>
              <a:xfrm>
                <a:off x="7115453" y="1167527"/>
                <a:ext cx="3512225" cy="934720"/>
              </a:xfrm>
              <a:prstGeom prst="rect">
                <a:avLst/>
              </a:prstGeom>
              <a:blipFill>
                <a:blip r:embed="rId6"/>
                <a:stretch>
                  <a:fillRect l="-2604" b="-830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1503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2"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cbb726e-f32e-4357-985a-b7b7139f068e}"/>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857</TotalTime>
  <Words>3141</Words>
  <Application>Microsoft Office PowerPoint</Application>
  <PresentationFormat>宽屏</PresentationFormat>
  <Paragraphs>458</Paragraphs>
  <Slides>33</Slides>
  <Notes>12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33</vt:i4>
      </vt:variant>
    </vt:vector>
  </HeadingPairs>
  <TitlesOfParts>
    <vt:vector size="44" baseType="lpstr">
      <vt:lpstr>等线</vt:lpstr>
      <vt:lpstr>等线 Light</vt:lpstr>
      <vt:lpstr>黑体</vt:lpstr>
      <vt:lpstr>华文楷体</vt:lpstr>
      <vt:lpstr>Arial</vt:lpstr>
      <vt:lpstr>Calibri</vt:lpstr>
      <vt:lpstr>Cambria Math</vt:lpstr>
      <vt:lpstr>Times New Roman</vt:lpstr>
      <vt:lpstr>Wingdings</vt:lpstr>
      <vt:lpstr>Office 主题​​</vt:lpstr>
      <vt:lpstr>CS ChemDraw Drawing</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离子半径大小的比较</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FU PENGXIANG</cp:lastModifiedBy>
  <cp:revision>74</cp:revision>
  <dcterms:created xsi:type="dcterms:W3CDTF">2020-09-28T06:01:00Z</dcterms:created>
  <dcterms:modified xsi:type="dcterms:W3CDTF">2022-09-27T01:07:38Z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2052-11.1.0.10000</vt:lpwstr>
  </property>
</Properties>
</file>